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477" r:id="rId8"/>
    <p:sldId id="2481" r:id="rId9"/>
    <p:sldId id="2480" r:id="rId10"/>
    <p:sldId id="2493" r:id="rId11"/>
    <p:sldId id="2494" r:id="rId12"/>
    <p:sldId id="2496" r:id="rId13"/>
    <p:sldId id="2478" r:id="rId14"/>
    <p:sldId id="2499" r:id="rId15"/>
    <p:sldId id="2497" r:id="rId16"/>
    <p:sldId id="2520" r:id="rId17"/>
    <p:sldId id="2498" r:id="rId18"/>
    <p:sldId id="2518" r:id="rId19"/>
    <p:sldId id="2502" r:id="rId20"/>
    <p:sldId id="2505" r:id="rId21"/>
    <p:sldId id="2519" r:id="rId22"/>
    <p:sldId id="2514" r:id="rId23"/>
    <p:sldId id="2521" r:id="rId24"/>
    <p:sldId id="2504" r:id="rId25"/>
    <p:sldId id="2508" r:id="rId26"/>
    <p:sldId id="2507" r:id="rId27"/>
    <p:sldId id="2506" r:id="rId28"/>
    <p:sldId id="2509" r:id="rId29"/>
    <p:sldId id="2511" r:id="rId30"/>
    <p:sldId id="2488" r:id="rId31"/>
    <p:sldId id="2512" r:id="rId32"/>
    <p:sldId id="261" r:id="rId33"/>
    <p:sldId id="2475" r:id="rId34"/>
    <p:sldId id="2482" r:id="rId35"/>
    <p:sldId id="2483" r:id="rId36"/>
    <p:sldId id="2513" r:id="rId37"/>
    <p:sldId id="262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DotumChe" panose="020B0609000101010101" pitchFamily="49" charset="-127"/>
      <p:regular r:id="rId43"/>
    </p:embeddedFont>
    <p:embeddedFont>
      <p:font typeface="Helvetica" panose="020B0604020202020204" pitchFamily="34" charset="0"/>
      <p:regular r:id="rId44"/>
      <p:bold r:id="rId45"/>
      <p:italic r:id="rId46"/>
      <p:boldItalic r:id="rId47"/>
    </p:embeddedFont>
    <p:embeddedFont>
      <p:font typeface="Sylfaen" panose="010A0502050306030303" pitchFamily="18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41021377262052772"/>
          <c:y val="3.4541912465839049E-2"/>
          <c:w val="0.50781478795413726"/>
          <c:h val="0.9112055907620572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Start-date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requirment gethering and analysis</c:v>
                </c:pt>
                <c:pt idx="1">
                  <c:v>project charter</c:v>
                </c:pt>
                <c:pt idx="2">
                  <c:v>Project proposal </c:v>
                </c:pt>
                <c:pt idx="3">
                  <c:v>UI design</c:v>
                </c:pt>
                <c:pt idx="4">
                  <c:v>database design</c:v>
                </c:pt>
                <c:pt idx="5">
                  <c:v>coding implementation</c:v>
                </c:pt>
                <c:pt idx="6">
                  <c:v>intergration</c:v>
                </c:pt>
                <c:pt idx="7">
                  <c:v>testing</c:v>
                </c:pt>
                <c:pt idx="8">
                  <c:v>prepare final report</c:v>
                </c:pt>
              </c:strCache>
            </c:strRef>
          </c:cat>
          <c:val>
            <c:numRef>
              <c:f>Sheet1!$B$2:$B$10</c:f>
              <c:numCache>
                <c:formatCode>m/d/yyyy</c:formatCode>
                <c:ptCount val="9"/>
                <c:pt idx="0">
                  <c:v>44367</c:v>
                </c:pt>
                <c:pt idx="1">
                  <c:v>44377</c:v>
                </c:pt>
                <c:pt idx="2">
                  <c:v>44400</c:v>
                </c:pt>
                <c:pt idx="3">
                  <c:v>44410</c:v>
                </c:pt>
                <c:pt idx="4">
                  <c:v>44417</c:v>
                </c:pt>
                <c:pt idx="5">
                  <c:v>44424</c:v>
                </c:pt>
                <c:pt idx="6">
                  <c:v>44453</c:v>
                </c:pt>
                <c:pt idx="7">
                  <c:v>44460</c:v>
                </c:pt>
                <c:pt idx="8">
                  <c:v>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A7-4AF0-9C54-91D8137B46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Days to complete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requirment gethering and analysis</c:v>
                </c:pt>
                <c:pt idx="1">
                  <c:v>project charter</c:v>
                </c:pt>
                <c:pt idx="2">
                  <c:v>Project proposal </c:v>
                </c:pt>
                <c:pt idx="3">
                  <c:v>UI design</c:v>
                </c:pt>
                <c:pt idx="4">
                  <c:v>database design</c:v>
                </c:pt>
                <c:pt idx="5">
                  <c:v>coding implementation</c:v>
                </c:pt>
                <c:pt idx="6">
                  <c:v>intergration</c:v>
                </c:pt>
                <c:pt idx="7">
                  <c:v>testing</c:v>
                </c:pt>
                <c:pt idx="8">
                  <c:v>prepare final report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</c:v>
                </c:pt>
                <c:pt idx="1">
                  <c:v>24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  <c:pt idx="5">
                  <c:v>35</c:v>
                </c:pt>
                <c:pt idx="6">
                  <c:v>10</c:v>
                </c:pt>
                <c:pt idx="7">
                  <c:v>7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7-4AF0-9C54-91D8137B4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43612095"/>
        <c:axId val="1735929135"/>
        <c:axId val="0"/>
      </c:bar3DChart>
      <c:catAx>
        <c:axId val="18436120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929135"/>
        <c:crosses val="autoZero"/>
        <c:auto val="1"/>
        <c:lblAlgn val="ctr"/>
        <c:lblOffset val="100"/>
        <c:noMultiLvlLbl val="0"/>
      </c:catAx>
      <c:valAx>
        <c:axId val="1735929135"/>
        <c:scaling>
          <c:orientation val="minMax"/>
          <c:min val="44367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crossAx val="1843612095"/>
        <c:crosses val="autoZero"/>
        <c:crossBetween val="between"/>
      </c:valAx>
      <c:spPr>
        <a:solidFill>
          <a:schemeClr val="bg1">
            <a:lumMod val="95000"/>
          </a:schemeClr>
        </a:solidFill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fif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65.jpg"/><Relationship Id="rId4" Type="http://schemas.openxmlformats.org/officeDocument/2006/relationships/image" Target="../media/image24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78.png"/><Relationship Id="rId4" Type="http://schemas.openxmlformats.org/officeDocument/2006/relationships/image" Target="../media/image24.png"/><Relationship Id="rId9" Type="http://schemas.openxmlformats.org/officeDocument/2006/relationships/image" Target="../media/image7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80.svg"/><Relationship Id="rId4" Type="http://schemas.openxmlformats.org/officeDocument/2006/relationships/image" Target="../media/image2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2.svg"/><Relationship Id="rId7" Type="http://schemas.openxmlformats.org/officeDocument/2006/relationships/image" Target="../media/image8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svg"/><Relationship Id="rId10" Type="http://schemas.openxmlformats.org/officeDocument/2006/relationships/image" Target="../media/image33.jpg"/><Relationship Id="rId4" Type="http://schemas.openxmlformats.org/officeDocument/2006/relationships/image" Target="../media/image5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18" Type="http://schemas.openxmlformats.org/officeDocument/2006/relationships/image" Target="../media/image49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25.svg"/><Relationship Id="rId15" Type="http://schemas.openxmlformats.org/officeDocument/2006/relationships/image" Target="../media/image46.png"/><Relationship Id="rId10" Type="http://schemas.openxmlformats.org/officeDocument/2006/relationships/image" Target="../media/image41.jpg"/><Relationship Id="rId19" Type="http://schemas.openxmlformats.org/officeDocument/2006/relationships/image" Target="../media/image50.svg"/><Relationship Id="rId4" Type="http://schemas.openxmlformats.org/officeDocument/2006/relationships/image" Target="../media/image24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805543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75174" y="-206777"/>
            <a:ext cx="2163067" cy="37529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10109" y="6641098"/>
            <a:ext cx="5730130" cy="477720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9687">
            <a:off x="-1595429" y="-1178094"/>
            <a:ext cx="5248259" cy="56955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72100" y="4076700"/>
            <a:ext cx="17449800" cy="341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9600" b="1" dirty="0">
                <a:solidFill>
                  <a:srgbClr val="000000"/>
                </a:solidFill>
              </a:rPr>
              <a:t>Hotel </a:t>
            </a:r>
          </a:p>
          <a:p>
            <a:pPr algn="ctr">
              <a:lnSpc>
                <a:spcPts val="3600"/>
              </a:lnSpc>
            </a:pPr>
            <a:endParaRPr lang="en-US" sz="9600" b="1" dirty="0">
              <a:solidFill>
                <a:srgbClr val="000000"/>
              </a:solidFill>
            </a:endParaRPr>
          </a:p>
          <a:p>
            <a:pPr algn="ctr">
              <a:lnSpc>
                <a:spcPts val="3600"/>
              </a:lnSpc>
            </a:pPr>
            <a:endParaRPr lang="en-US" sz="9600" b="1" dirty="0">
              <a:solidFill>
                <a:srgbClr val="000000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sz="9600" b="1" dirty="0">
                <a:solidFill>
                  <a:srgbClr val="000000"/>
                </a:solidFill>
              </a:rPr>
              <a:t>Management </a:t>
            </a:r>
          </a:p>
          <a:p>
            <a:pPr algn="ctr">
              <a:lnSpc>
                <a:spcPts val="3600"/>
              </a:lnSpc>
            </a:pPr>
            <a:endParaRPr lang="en-US" sz="9600" b="1" dirty="0">
              <a:solidFill>
                <a:srgbClr val="000000"/>
              </a:solidFill>
            </a:endParaRPr>
          </a:p>
          <a:p>
            <a:pPr algn="ctr">
              <a:lnSpc>
                <a:spcPts val="3600"/>
              </a:lnSpc>
            </a:pPr>
            <a:endParaRPr lang="en-US" sz="9600" b="1" dirty="0">
              <a:solidFill>
                <a:srgbClr val="000000"/>
              </a:solidFill>
            </a:endParaRPr>
          </a:p>
          <a:p>
            <a:pPr algn="ctr">
              <a:lnSpc>
                <a:spcPts val="3600"/>
              </a:lnSpc>
            </a:pPr>
            <a:r>
              <a:rPr lang="en-US" sz="9600" b="1" dirty="0">
                <a:solidFill>
                  <a:srgbClr val="000000"/>
                </a:solidFill>
              </a:rPr>
              <a:t>System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93729" y="7391295"/>
            <a:ext cx="4044858" cy="2419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9BE6F-CAFD-4D4A-8BB0-36B6A8AD5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00100"/>
            <a:ext cx="9829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0150" y="1183538"/>
            <a:ext cx="16497300" cy="8644777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2624130" y="-3675988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981200" y="92483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09842" y="8658815"/>
            <a:ext cx="2567425" cy="3955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81B777-C72A-42D9-ADCB-3DCA75C78AF7}"/>
              </a:ext>
            </a:extLst>
          </p:cNvPr>
          <p:cNvSpPr txBox="1"/>
          <p:nvPr/>
        </p:nvSpPr>
        <p:spPr>
          <a:xfrm>
            <a:off x="1371600" y="-94966"/>
            <a:ext cx="15012654" cy="2163396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6000" b="1" dirty="0"/>
              <a:t>RESERVATION 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020A7-2616-4E94-84BF-B319E22F66C3}"/>
              </a:ext>
            </a:extLst>
          </p:cNvPr>
          <p:cNvSpPr txBox="1"/>
          <p:nvPr/>
        </p:nvSpPr>
        <p:spPr>
          <a:xfrm>
            <a:off x="1582134" y="4984095"/>
            <a:ext cx="8534400" cy="3671181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/>
          <a:p>
            <a:pPr marL="428625"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Customers can make reservations</a:t>
            </a:r>
          </a:p>
          <a:p>
            <a:pPr marL="428625"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Customer can update their reservation</a:t>
            </a:r>
          </a:p>
          <a:p>
            <a:pPr marL="428625"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Customer can view their reservation</a:t>
            </a:r>
          </a:p>
          <a:p>
            <a:pPr marL="428625"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4400" dirty="0"/>
              <a:t>Customer can cancel their reservation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D1875C-3B83-4F13-B3DD-AB1F0DF389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2"/>
          <a:stretch/>
        </p:blipFill>
        <p:spPr>
          <a:xfrm>
            <a:off x="9750070" y="1866900"/>
            <a:ext cx="7771887" cy="774840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73D9DBAA-B243-47F2-BFA2-D9A755808524}"/>
              </a:ext>
            </a:extLst>
          </p:cNvPr>
          <p:cNvSpPr txBox="1">
            <a:spLocks/>
          </p:cNvSpPr>
          <p:nvPr/>
        </p:nvSpPr>
        <p:spPr>
          <a:xfrm>
            <a:off x="16987945" y="10944893"/>
            <a:ext cx="1068024" cy="40366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  <a:defRPr/>
            </a:pPr>
            <a:fld id="{45C00377-489B-40EC-B059-26BDDD2E89B9}" type="slidenum">
              <a:rPr lang="en-US" sz="18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900"/>
                </a:spcAft>
                <a:defRPr/>
              </a:pPr>
              <a:t>10</a:t>
            </a:fld>
            <a:endParaRPr lang="en-US" sz="18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CAEB0-30DF-49F1-A8F3-4034509963DC}"/>
              </a:ext>
            </a:extLst>
          </p:cNvPr>
          <p:cNvSpPr txBox="1"/>
          <p:nvPr/>
        </p:nvSpPr>
        <p:spPr>
          <a:xfrm>
            <a:off x="1491656" y="2521494"/>
            <a:ext cx="10606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u="sng" dirty="0"/>
              <a:t>administrator, receptionist</a:t>
            </a:r>
            <a:r>
              <a:rPr lang="en-US" sz="3600" dirty="0"/>
              <a:t> and the </a:t>
            </a:r>
            <a:r>
              <a:rPr lang="en-US" sz="3600" u="sng" dirty="0"/>
              <a:t>customer</a:t>
            </a:r>
          </a:p>
          <a:p>
            <a:r>
              <a:rPr lang="en-US" sz="3600" dirty="0"/>
              <a:t>are the main affected users by this function</a:t>
            </a:r>
          </a:p>
          <a:p>
            <a:endParaRPr lang="en-US" sz="2800" dirty="0"/>
          </a:p>
          <a:p>
            <a:r>
              <a:rPr lang="en-US" sz="4000" b="1" u="sng" dirty="0"/>
              <a:t>Customer :</a:t>
            </a:r>
          </a:p>
        </p:txBody>
      </p:sp>
    </p:spTree>
    <p:extLst>
      <p:ext uri="{BB962C8B-B14F-4D97-AF65-F5344CB8AC3E}">
        <p14:creationId xmlns:p14="http://schemas.microsoft.com/office/powerpoint/2010/main" val="276679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5350" y="553192"/>
            <a:ext cx="16497300" cy="9180615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2581504" y="-3470572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066800" y="868992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06828" y="7999114"/>
            <a:ext cx="2567425" cy="3955417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73D9DBAA-B243-47F2-BFA2-D9A755808524}"/>
              </a:ext>
            </a:extLst>
          </p:cNvPr>
          <p:cNvSpPr txBox="1">
            <a:spLocks/>
          </p:cNvSpPr>
          <p:nvPr/>
        </p:nvSpPr>
        <p:spPr>
          <a:xfrm>
            <a:off x="16987945" y="10944893"/>
            <a:ext cx="1068024" cy="403666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  <a:defRPr/>
            </a:pPr>
            <a:fld id="{45C00377-489B-40EC-B059-26BDDD2E89B9}" type="slidenum">
              <a:rPr lang="en-US" sz="18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900"/>
                </a:spcAft>
                <a:defRPr/>
              </a:pPr>
              <a:t>11</a:t>
            </a:fld>
            <a:endParaRPr lang="en-US" sz="18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C60252-9C07-447F-B3D2-34B628077E26}"/>
              </a:ext>
            </a:extLst>
          </p:cNvPr>
          <p:cNvSpPr txBox="1"/>
          <p:nvPr/>
        </p:nvSpPr>
        <p:spPr>
          <a:xfrm>
            <a:off x="8200902" y="1267414"/>
            <a:ext cx="9034569" cy="7980885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Manage Room reservations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View reservations list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Update room details and the prices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Add new room to the system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Check room availability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Add new room packages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Update existing room packages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Remove existing room packages</a:t>
            </a:r>
          </a:p>
          <a:p>
            <a:pPr marL="228600" lvl="1" indent="0">
              <a:lnSpc>
                <a:spcPct val="90000"/>
              </a:lnSpc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Generate Reports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Generate daily reservation report</a:t>
            </a:r>
          </a:p>
          <a:p>
            <a:pPr marL="1028700" lvl="1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Generate monthly report regarding the best booking rooms according to the total reservation count</a:t>
            </a:r>
          </a:p>
        </p:txBody>
      </p:sp>
      <p:pic>
        <p:nvPicPr>
          <p:cNvPr id="2050" name="Picture 2" descr="What do online travel agents (OTAs) mean for hotel bookings? - Hotelmize">
            <a:extLst>
              <a:ext uri="{FF2B5EF4-FFF2-40B4-BE49-F238E27FC236}">
                <a16:creationId xmlns:a16="http://schemas.microsoft.com/office/drawing/2014/main" id="{2F14EA6E-BBDE-4F43-8A2F-72D2A3E4F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56" y="2244598"/>
            <a:ext cx="7141446" cy="579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00D20-FA73-47EE-9345-4743141E4BAD}"/>
              </a:ext>
            </a:extLst>
          </p:cNvPr>
          <p:cNvSpPr txBox="1"/>
          <p:nvPr/>
        </p:nvSpPr>
        <p:spPr>
          <a:xfrm>
            <a:off x="2898157" y="1088540"/>
            <a:ext cx="5275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Administrator :</a:t>
            </a:r>
          </a:p>
        </p:txBody>
      </p:sp>
    </p:spTree>
    <p:extLst>
      <p:ext uri="{BB962C8B-B14F-4D97-AF65-F5344CB8AC3E}">
        <p14:creationId xmlns:p14="http://schemas.microsoft.com/office/powerpoint/2010/main" val="170779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RESTUARANT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IT20664862 </a:t>
            </a:r>
          </a:p>
          <a:p>
            <a:r>
              <a:rPr lang="en-US" sz="4000" dirty="0"/>
              <a:t>Weerasinghe M.L.L.</a:t>
            </a:r>
          </a:p>
        </p:txBody>
      </p:sp>
      <p:pic>
        <p:nvPicPr>
          <p:cNvPr id="20" name="Content Placeholder 27" descr="Graphical user interface&#10;&#10;Description automatically generated">
            <a:extLst>
              <a:ext uri="{FF2B5EF4-FFF2-40B4-BE49-F238E27FC236}">
                <a16:creationId xmlns:a16="http://schemas.microsoft.com/office/drawing/2014/main" id="{303763FC-D911-4C2D-B5CB-48F3E2169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2255941"/>
            <a:ext cx="9352668" cy="59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63513" y="8411779"/>
            <a:ext cx="2567425" cy="39554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D27710C-52F8-43E3-BD7D-FD61E584F035}"/>
              </a:ext>
            </a:extLst>
          </p:cNvPr>
          <p:cNvSpPr txBox="1">
            <a:spLocks/>
          </p:cNvSpPr>
          <p:nvPr/>
        </p:nvSpPr>
        <p:spPr>
          <a:xfrm>
            <a:off x="4084028" y="947524"/>
            <a:ext cx="11818128" cy="1522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dirty="0">
                <a:latin typeface="+mj-lt"/>
              </a:rPr>
              <a:t>Restaurant management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4BAECB7-0555-4430-AF9C-81DB988F3A37}"/>
              </a:ext>
            </a:extLst>
          </p:cNvPr>
          <p:cNvSpPr txBox="1">
            <a:spLocks/>
          </p:cNvSpPr>
          <p:nvPr/>
        </p:nvSpPr>
        <p:spPr>
          <a:xfrm>
            <a:off x="1818873" y="2527725"/>
            <a:ext cx="9574340" cy="59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lnSpc>
                <a:spcPct val="90000"/>
              </a:lnSpc>
            </a:pPr>
            <a:endParaRPr lang="en-US" sz="4800" dirty="0">
              <a:cs typeface="Times New Roman" panose="02020603050405020304" pitchFamily="18" charset="0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US" sz="4800" b="1" u="sng" dirty="0">
                <a:cs typeface="Times New Roman" panose="02020603050405020304" pitchFamily="18" charset="0"/>
              </a:rPr>
              <a:t>Reserve tables (Online booking)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Select table capacity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Select/edit food menus 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Delete reservations </a:t>
            </a:r>
          </a:p>
          <a:p>
            <a:pPr marL="285750">
              <a:lnSpc>
                <a:spcPct val="90000"/>
              </a:lnSpc>
            </a:pPr>
            <a:endParaRPr lang="en-US" sz="4800" dirty="0">
              <a:cs typeface="Times New Roman" panose="02020603050405020304" pitchFamily="18" charset="0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US" sz="4800" b="1" u="sng" dirty="0">
                <a:cs typeface="Times New Roman" panose="02020603050405020304" pitchFamily="18" charset="0"/>
              </a:rPr>
              <a:t>Create menus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Create new menus 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Edit menus </a:t>
            </a:r>
          </a:p>
          <a:p>
            <a:pPr marL="742950" lvl="1">
              <a:lnSpc>
                <a:spcPct val="90000"/>
              </a:lnSpc>
            </a:pPr>
            <a:r>
              <a:rPr lang="en-US" sz="4800" dirty="0">
                <a:cs typeface="Times New Roman" panose="02020603050405020304" pitchFamily="18" charset="0"/>
              </a:rPr>
              <a:t>Delete menus </a:t>
            </a:r>
          </a:p>
          <a:p>
            <a:pPr marL="285750"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C0DC79A8-8BF5-4EA1-8B78-D13720D22A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" b="3065"/>
          <a:stretch/>
        </p:blipFill>
        <p:spPr>
          <a:xfrm>
            <a:off x="10198704" y="2322567"/>
            <a:ext cx="6383185" cy="61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0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89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54715" y="8012533"/>
            <a:ext cx="2567425" cy="395541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4EC4C1-5E7F-4AEF-B4C5-EB8A46F38E5E}"/>
              </a:ext>
            </a:extLst>
          </p:cNvPr>
          <p:cNvSpPr txBox="1">
            <a:spLocks/>
          </p:cNvSpPr>
          <p:nvPr/>
        </p:nvSpPr>
        <p:spPr>
          <a:xfrm>
            <a:off x="9250043" y="1723521"/>
            <a:ext cx="8279624" cy="8420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90000"/>
              </a:lnSpc>
              <a:buNone/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Keep records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Enter restaurant details including Profit, sales, allocation foods, wastage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Edit restaurant details 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Delete restaurant details </a:t>
            </a:r>
          </a:p>
          <a:p>
            <a:pPr marL="742950" lvl="1">
              <a:lnSpc>
                <a:spcPct val="90000"/>
              </a:lnSpc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indent="0">
              <a:lnSpc>
                <a:spcPct val="90000"/>
              </a:lnSpc>
              <a:buNone/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Generate monthly report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Generate monthly report of the restaurant 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Edit report</a:t>
            </a:r>
          </a:p>
          <a:p>
            <a:pPr marL="742950" lvl="1"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Delete report 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2686582-F8D1-4296-8CD2-7A4B76E06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959" y="2552700"/>
            <a:ext cx="7845130" cy="49443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88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EMPLOYEE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IT20639976 </a:t>
            </a:r>
          </a:p>
          <a:p>
            <a:r>
              <a:rPr lang="en-US" sz="4000" dirty="0" err="1"/>
              <a:t>Hansika</a:t>
            </a:r>
            <a:r>
              <a:rPr lang="en-US" sz="4000" dirty="0"/>
              <a:t> A.G.D.R.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C8A7869-27F1-4CAA-BCD3-0AE56A046EEC}"/>
              </a:ext>
            </a:extLst>
          </p:cNvPr>
          <p:cNvPicPr>
            <a:picLocks noGrp="1"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67" y="2405600"/>
            <a:ext cx="9381251" cy="63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2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602200" y="-628512"/>
            <a:ext cx="2567425" cy="395541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66E85CF-07DB-498D-B27C-82D3B3D709CD}"/>
              </a:ext>
            </a:extLst>
          </p:cNvPr>
          <p:cNvSpPr txBox="1">
            <a:spLocks/>
          </p:cNvSpPr>
          <p:nvPr/>
        </p:nvSpPr>
        <p:spPr>
          <a:xfrm>
            <a:off x="4286643" y="249322"/>
            <a:ext cx="12200674" cy="2199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Employee Management</a:t>
            </a:r>
          </a:p>
          <a:p>
            <a:pPr>
              <a:spcAft>
                <a:spcPts val="600"/>
              </a:spcAft>
            </a:pP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5EC93-2DCC-44A6-937E-D8706E370D2B}"/>
              </a:ext>
            </a:extLst>
          </p:cNvPr>
          <p:cNvSpPr txBox="1"/>
          <p:nvPr/>
        </p:nvSpPr>
        <p:spPr>
          <a:xfrm>
            <a:off x="1100828" y="2490377"/>
            <a:ext cx="14867674" cy="703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Manage Employees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Add, update, view and </a:t>
            </a:r>
            <a:r>
              <a:rPr lang="en-US" sz="4000" dirty="0">
                <a:latin typeface="DotumChe" panose="020B0503020000020004" pitchFamily="49" charset="-127"/>
                <a:ea typeface="DotumChe" panose="020B0503020000020004" pitchFamily="49" charset="-127"/>
                <a:cs typeface="Calibri" panose="020F0502020204030204" pitchFamily="34" charset="0"/>
              </a:rPr>
              <a:t>delete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employee details</a:t>
            </a:r>
          </a:p>
          <a:p>
            <a:pPr marL="62865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Maintain an employee profile</a:t>
            </a:r>
          </a:p>
          <a:p>
            <a:pPr marL="62865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Employee Details Page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Employee can view, update </a:t>
            </a:r>
            <a:r>
              <a:rPr lang="en-US" sz="4000">
                <a:latin typeface="Calibri" panose="020F0502020204030204" pitchFamily="34" charset="0"/>
                <a:cs typeface="Calibri" panose="020F0502020204030204" pitchFamily="34" charset="0"/>
              </a:rPr>
              <a:t>their details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40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Generate Employee Reports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3918C09-26D2-4B3E-82CB-5ED9DE79A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91" y="5143500"/>
            <a:ext cx="8137135" cy="48467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BBEE5F-0808-4E83-A9C9-CF303BE755BA}"/>
              </a:ext>
            </a:extLst>
          </p:cNvPr>
          <p:cNvSpPr/>
          <p:nvPr/>
        </p:nvSpPr>
        <p:spPr>
          <a:xfrm>
            <a:off x="4286643" y="1887149"/>
            <a:ext cx="992162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Employee management function manages following areas </a:t>
            </a:r>
          </a:p>
          <a:p>
            <a:r>
              <a:rPr lang="en-US" sz="3200" dirty="0"/>
              <a:t>handled by </a:t>
            </a:r>
            <a:r>
              <a:rPr lang="en-US" sz="3200" u="sng" dirty="0"/>
              <a:t>admin</a:t>
            </a:r>
            <a:r>
              <a:rPr lang="en-US" sz="3200" dirty="0"/>
              <a:t>, </a:t>
            </a:r>
            <a:r>
              <a:rPr lang="en-US" sz="3200" u="sng" dirty="0"/>
              <a:t>HR</a:t>
            </a:r>
            <a:r>
              <a:rPr lang="en-US" sz="3200" dirty="0"/>
              <a:t> and </a:t>
            </a:r>
            <a:r>
              <a:rPr lang="en-US" sz="3200" u="sng" dirty="0"/>
              <a:t>managers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01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FEEDBACK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IT20640002</a:t>
            </a:r>
          </a:p>
          <a:p>
            <a:r>
              <a:rPr lang="en-US" sz="4000" dirty="0" err="1"/>
              <a:t>Bandara</a:t>
            </a:r>
            <a:r>
              <a:rPr lang="en-US" sz="4000" dirty="0"/>
              <a:t> R.M.P.C.</a:t>
            </a:r>
          </a:p>
        </p:txBody>
      </p:sp>
      <p:pic>
        <p:nvPicPr>
          <p:cNvPr id="4098" name="Picture 2" descr="Strategy for Guest Feedback in Hotels – An Expert Guide for your Business">
            <a:extLst>
              <a:ext uri="{FF2B5EF4-FFF2-40B4-BE49-F238E27FC236}">
                <a16:creationId xmlns:a16="http://schemas.microsoft.com/office/drawing/2014/main" id="{8BDEAB48-AAB8-42D9-96CC-894D34ECA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26" y="2921010"/>
            <a:ext cx="9553758" cy="527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3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195074"/>
            <a:ext cx="16987488" cy="9977626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53336" y="7603770"/>
            <a:ext cx="2567425" cy="395541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B5E59E7-8E1F-481A-BD58-5FFC1A6D78AB}"/>
              </a:ext>
            </a:extLst>
          </p:cNvPr>
          <p:cNvSpPr/>
          <p:nvPr/>
        </p:nvSpPr>
        <p:spPr>
          <a:xfrm>
            <a:off x="7530649" y="324391"/>
            <a:ext cx="3276600" cy="2438400"/>
          </a:xfrm>
          <a:prstGeom prst="ellipse">
            <a:avLst/>
          </a:prstGeom>
          <a:solidFill>
            <a:srgbClr val="CFDDE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Feedback Management</a:t>
            </a:r>
            <a:endParaRPr lang="en-US" sz="28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25ABEF-7165-40E2-85BD-FB196D1DD6A1}"/>
              </a:ext>
            </a:extLst>
          </p:cNvPr>
          <p:cNvSpPr/>
          <p:nvPr/>
        </p:nvSpPr>
        <p:spPr>
          <a:xfrm>
            <a:off x="3470374" y="1870317"/>
            <a:ext cx="3360188" cy="1600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Customer</a:t>
            </a:r>
            <a:endParaRPr lang="en-US" sz="2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7454F1-AF91-4AE7-A903-986AC09D642F}"/>
              </a:ext>
            </a:extLst>
          </p:cNvPr>
          <p:cNvSpPr/>
          <p:nvPr/>
        </p:nvSpPr>
        <p:spPr>
          <a:xfrm>
            <a:off x="11694530" y="1962691"/>
            <a:ext cx="3360188" cy="1600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Administrator</a:t>
            </a:r>
            <a:endParaRPr lang="en-US" sz="2800" b="1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1EACA9A-A735-45D0-981A-97A0B453F4B4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5150468" y="1543591"/>
            <a:ext cx="2377800" cy="32672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8B2ACC8-94E5-4D02-BD19-1013A68C57C8}"/>
              </a:ext>
            </a:extLst>
          </p:cNvPr>
          <p:cNvCxnSpPr>
            <a:cxnSpLocks/>
            <a:stCxn id="4" idx="6"/>
            <a:endCxn id="12" idx="0"/>
          </p:cNvCxnSpPr>
          <p:nvPr/>
        </p:nvCxnSpPr>
        <p:spPr>
          <a:xfrm>
            <a:off x="10807249" y="1543591"/>
            <a:ext cx="2567375" cy="41910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E6B8A3-2D44-46CC-9966-9655FD8857F6}"/>
              </a:ext>
            </a:extLst>
          </p:cNvPr>
          <p:cNvSpPr/>
          <p:nvPr/>
        </p:nvSpPr>
        <p:spPr>
          <a:xfrm>
            <a:off x="1689227" y="3715127"/>
            <a:ext cx="2590800" cy="1600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Place feedback</a:t>
            </a:r>
            <a:endParaRPr lang="en-US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308DD1-3E89-4785-A472-61B537566675}"/>
              </a:ext>
            </a:extLst>
          </p:cNvPr>
          <p:cNvSpPr/>
          <p:nvPr/>
        </p:nvSpPr>
        <p:spPr>
          <a:xfrm>
            <a:off x="6021992" y="3731456"/>
            <a:ext cx="2590800" cy="1600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View feedback</a:t>
            </a:r>
            <a:endParaRPr lang="en-US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2578D-7361-4165-8A54-DD7F8CBB97F7}"/>
              </a:ext>
            </a:extLst>
          </p:cNvPr>
          <p:cNvSpPr/>
          <p:nvPr/>
        </p:nvSpPr>
        <p:spPr>
          <a:xfrm>
            <a:off x="1689227" y="6067613"/>
            <a:ext cx="2590800" cy="1600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Update feedback</a:t>
            </a:r>
            <a:endParaRPr lang="en-US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B68830-3B9E-430E-8C1C-019EFB4DDA5C}"/>
              </a:ext>
            </a:extLst>
          </p:cNvPr>
          <p:cNvSpPr/>
          <p:nvPr/>
        </p:nvSpPr>
        <p:spPr>
          <a:xfrm>
            <a:off x="6021992" y="6075778"/>
            <a:ext cx="2590800" cy="1600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Delete feedback</a:t>
            </a:r>
            <a:endParaRPr lang="en-US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C26145-04B5-4C75-B7CC-05475D9E2F7B}"/>
              </a:ext>
            </a:extLst>
          </p:cNvPr>
          <p:cNvSpPr/>
          <p:nvPr/>
        </p:nvSpPr>
        <p:spPr>
          <a:xfrm>
            <a:off x="14144596" y="7682151"/>
            <a:ext cx="2874331" cy="187848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Awareness of relevant parties regarding feedback</a:t>
            </a:r>
            <a:endParaRPr lang="en-US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E054E81-9B51-4334-A3E4-DE16C51EA6AE}"/>
              </a:ext>
            </a:extLst>
          </p:cNvPr>
          <p:cNvSpPr/>
          <p:nvPr/>
        </p:nvSpPr>
        <p:spPr>
          <a:xfrm>
            <a:off x="9915573" y="7524210"/>
            <a:ext cx="2710628" cy="197925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Analyze feedback report</a:t>
            </a:r>
            <a:endParaRPr lang="en-US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74CA20-447B-4ED6-B352-31C2251C868F}"/>
              </a:ext>
            </a:extLst>
          </p:cNvPr>
          <p:cNvSpPr/>
          <p:nvPr/>
        </p:nvSpPr>
        <p:spPr>
          <a:xfrm>
            <a:off x="10062225" y="3800713"/>
            <a:ext cx="2590800" cy="16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View feedback</a:t>
            </a:r>
            <a:endParaRPr lang="en-US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ABF846-33C9-4B2C-8A53-4220B78A0127}"/>
              </a:ext>
            </a:extLst>
          </p:cNvPr>
          <p:cNvSpPr/>
          <p:nvPr/>
        </p:nvSpPr>
        <p:spPr>
          <a:xfrm>
            <a:off x="12142481" y="5741432"/>
            <a:ext cx="2590800" cy="16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Generate feedback report</a:t>
            </a:r>
            <a:endParaRPr lang="en-US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2A2017-B6DB-4B2B-A077-71E85F2A30FF}"/>
              </a:ext>
            </a:extLst>
          </p:cNvPr>
          <p:cNvSpPr/>
          <p:nvPr/>
        </p:nvSpPr>
        <p:spPr>
          <a:xfrm>
            <a:off x="14353271" y="3791796"/>
            <a:ext cx="2590800" cy="1600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Reply to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the feedback</a:t>
            </a:r>
            <a:endParaRPr lang="en-US" sz="24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991CBD-2E1D-45FD-BC0A-84913E2D453A}"/>
              </a:ext>
            </a:extLst>
          </p:cNvPr>
          <p:cNvCxnSpPr>
            <a:cxnSpLocks/>
          </p:cNvCxnSpPr>
          <p:nvPr/>
        </p:nvCxnSpPr>
        <p:spPr>
          <a:xfrm>
            <a:off x="9238837" y="3047017"/>
            <a:ext cx="47418" cy="6534461"/>
          </a:xfrm>
          <a:prstGeom prst="line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CDFA8A71-EA22-42AF-99D8-54C2DF5347C6}"/>
              </a:ext>
            </a:extLst>
          </p:cNvPr>
          <p:cNvSpPr txBox="1">
            <a:spLocks/>
          </p:cNvSpPr>
          <p:nvPr/>
        </p:nvSpPr>
        <p:spPr>
          <a:xfrm>
            <a:off x="10062225" y="7078997"/>
            <a:ext cx="6881846" cy="2389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3774883-545A-4A8A-8CE1-4554D166680D}"/>
              </a:ext>
            </a:extLst>
          </p:cNvPr>
          <p:cNvSpPr txBox="1">
            <a:spLocks/>
          </p:cNvSpPr>
          <p:nvPr/>
        </p:nvSpPr>
        <p:spPr>
          <a:xfrm>
            <a:off x="1924391" y="7603770"/>
            <a:ext cx="6039618" cy="185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252877-FD0E-4690-8BA6-50B5EA8488DC}"/>
              </a:ext>
            </a:extLst>
          </p:cNvPr>
          <p:cNvSpPr txBox="1"/>
          <p:nvPr/>
        </p:nvSpPr>
        <p:spPr>
          <a:xfrm>
            <a:off x="2971800" y="8416682"/>
            <a:ext cx="5917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feedback management function mainly involves the </a:t>
            </a:r>
            <a:r>
              <a:rPr lang="en-US" sz="3200" u="sng" dirty="0"/>
              <a:t>admin</a:t>
            </a:r>
            <a:r>
              <a:rPr lang="en-US" sz="3200" dirty="0"/>
              <a:t> and the </a:t>
            </a:r>
            <a:r>
              <a:rPr lang="en-US" sz="3200" u="sng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137374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1239194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7800" y="9884561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53600" y="8859423"/>
            <a:ext cx="2567425" cy="39554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1C28AE7-7822-4225-8324-D9F65CFE87D1}"/>
              </a:ext>
            </a:extLst>
          </p:cNvPr>
          <p:cNvSpPr txBox="1">
            <a:spLocks/>
          </p:cNvSpPr>
          <p:nvPr/>
        </p:nvSpPr>
        <p:spPr>
          <a:xfrm>
            <a:off x="4949499" y="627138"/>
            <a:ext cx="9608202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Feedback management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60FA06-EC18-4D8B-90B3-2C011CACC424}"/>
              </a:ext>
            </a:extLst>
          </p:cNvPr>
          <p:cNvSpPr txBox="1">
            <a:spLocks/>
          </p:cNvSpPr>
          <p:nvPr/>
        </p:nvSpPr>
        <p:spPr>
          <a:xfrm>
            <a:off x="7858166" y="2713351"/>
            <a:ext cx="9339982" cy="675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sz="4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Customer can place feedback, view feedbacks, update his feedback and delete his feedback.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Admin can view feedbacks, reply for the feedback and generate monthly feedback report.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The admin analyze the feedback report and notify the relevant parties.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FA476-0FDE-4EA2-9116-C5F541BB9F61}"/>
              </a:ext>
            </a:extLst>
          </p:cNvPr>
          <p:cNvSpPr/>
          <p:nvPr/>
        </p:nvSpPr>
        <p:spPr>
          <a:xfrm>
            <a:off x="1089852" y="2233192"/>
            <a:ext cx="12415771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Feedback management function handle the following scenarios </a:t>
            </a:r>
          </a:p>
          <a:p>
            <a:pPr>
              <a:lnSpc>
                <a:spcPct val="90000"/>
              </a:lnSpc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by </a:t>
            </a:r>
            <a:r>
              <a:rPr lang="en-US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customer 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</p:txBody>
      </p:sp>
      <p:pic>
        <p:nvPicPr>
          <p:cNvPr id="5124" name="Picture 4" descr="Guest Feedback - Instio - Digital tools for Hotels">
            <a:extLst>
              <a:ext uri="{FF2B5EF4-FFF2-40B4-BE49-F238E27FC236}">
                <a16:creationId xmlns:a16="http://schemas.microsoft.com/office/drawing/2014/main" id="{EABBB878-6EDE-418D-A876-80998DBD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53" y="3742650"/>
            <a:ext cx="5838091" cy="482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0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2745">
            <a:off x="-1472006" y="7439205"/>
            <a:ext cx="5248259" cy="56955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53450" y="4200435"/>
            <a:ext cx="10475512" cy="168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 dirty="0">
                <a:solidFill>
                  <a:srgbClr val="000000"/>
                </a:solidFill>
              </a:rPr>
              <a:t>Hotel Sky Dragons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499379">
            <a:off x="14533923" y="-1139321"/>
            <a:ext cx="5091243" cy="43360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42255" y="6287061"/>
            <a:ext cx="2904387" cy="44586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921503" y="-393211"/>
            <a:ext cx="6147254" cy="2078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1D346-26C6-4D42-B77E-274BF3AA7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35" y="2565316"/>
            <a:ext cx="4761905" cy="4761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E33603-E371-4801-941B-39D1CF2E9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93" y="2516916"/>
            <a:ext cx="4761905" cy="4761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6588BE-13AC-464F-B3E4-60867B2B7071}"/>
              </a:ext>
            </a:extLst>
          </p:cNvPr>
          <p:cNvSpPr/>
          <p:nvPr/>
        </p:nvSpPr>
        <p:spPr>
          <a:xfrm>
            <a:off x="10598334" y="8642372"/>
            <a:ext cx="5501827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b="1" dirty="0"/>
              <a:t>WD_B04_ITP_03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FINANCIAL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IT20656874 </a:t>
            </a:r>
          </a:p>
          <a:p>
            <a:r>
              <a:rPr lang="en-US" sz="4000" dirty="0" err="1"/>
              <a:t>Sithmini</a:t>
            </a:r>
            <a:r>
              <a:rPr lang="en-US" sz="4000" dirty="0"/>
              <a:t> L.W.E. </a:t>
            </a:r>
          </a:p>
        </p:txBody>
      </p:sp>
      <p:pic>
        <p:nvPicPr>
          <p:cNvPr id="7172" name="Picture 4" descr="FINANCIAL MANAGEMENT: A Comprehensive Guide with Practical Examples (+ free  PDFs) | Business Yield">
            <a:extLst>
              <a:ext uri="{FF2B5EF4-FFF2-40B4-BE49-F238E27FC236}">
                <a16:creationId xmlns:a16="http://schemas.microsoft.com/office/drawing/2014/main" id="{2C00338F-A283-4B44-9435-C34D9C5D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04" y="2485380"/>
            <a:ext cx="8527296" cy="58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7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9601" y="1028700"/>
            <a:ext cx="17081159" cy="8991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19200" y="95631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13578" y="8826413"/>
            <a:ext cx="2567425" cy="3955417"/>
          </a:xfrm>
          <a:prstGeom prst="rect">
            <a:avLst/>
          </a:prstGeom>
        </p:spPr>
      </p:pic>
      <p:pic>
        <p:nvPicPr>
          <p:cNvPr id="7" name="Picture 6" descr="A person wearing a watch&#10;&#10;Description automatically generated with medium confidence">
            <a:extLst>
              <a:ext uri="{FF2B5EF4-FFF2-40B4-BE49-F238E27FC236}">
                <a16:creationId xmlns:a16="http://schemas.microsoft.com/office/drawing/2014/main" id="{327AB665-5B85-4834-82C1-28DC0A3C7D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r="24546" b="-1"/>
          <a:stretch/>
        </p:blipFill>
        <p:spPr>
          <a:xfrm>
            <a:off x="13596620" y="1402080"/>
            <a:ext cx="3662680" cy="3460065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8" name="Picture 7" descr="A picture containing indoor, person, ceiling&#10;&#10;Description automatically generated">
            <a:extLst>
              <a:ext uri="{FF2B5EF4-FFF2-40B4-BE49-F238E27FC236}">
                <a16:creationId xmlns:a16="http://schemas.microsoft.com/office/drawing/2014/main" id="{C8DEEE63-79ED-4205-AE55-251748A92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6" r="-3" b="-3"/>
          <a:stretch/>
        </p:blipFill>
        <p:spPr>
          <a:xfrm>
            <a:off x="10252928" y="1402080"/>
            <a:ext cx="4167192" cy="3460065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2" name="Picture 11" descr="A picture containing text, indoor, blue&#10;&#10;Description automatically generated">
            <a:extLst>
              <a:ext uri="{FF2B5EF4-FFF2-40B4-BE49-F238E27FC236}">
                <a16:creationId xmlns:a16="http://schemas.microsoft.com/office/drawing/2014/main" id="{8A99AF24-6EC6-4D1C-AF1A-E372628E86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2" r="-1" b="6708"/>
          <a:stretch/>
        </p:blipFill>
        <p:spPr>
          <a:xfrm>
            <a:off x="10259557" y="5088989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E578C56-CA9B-45F6-BFC3-29E5D9063278}"/>
              </a:ext>
            </a:extLst>
          </p:cNvPr>
          <p:cNvSpPr txBox="1">
            <a:spLocks/>
          </p:cNvSpPr>
          <p:nvPr/>
        </p:nvSpPr>
        <p:spPr>
          <a:xfrm>
            <a:off x="2998543" y="1887975"/>
            <a:ext cx="75218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b="0" kern="12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Handled by </a:t>
            </a:r>
            <a:r>
              <a:rPr lang="en-US" sz="4400" b="0" u="sng" kern="12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manager</a:t>
            </a:r>
            <a:br>
              <a:rPr lang="en-US" sz="2100" kern="12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100" kern="12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2FEE53-CE88-466E-9BB0-7487C652F007}"/>
              </a:ext>
            </a:extLst>
          </p:cNvPr>
          <p:cNvSpPr txBox="1">
            <a:spLocks/>
          </p:cNvSpPr>
          <p:nvPr/>
        </p:nvSpPr>
        <p:spPr>
          <a:xfrm>
            <a:off x="1871701" y="4862145"/>
            <a:ext cx="8754063" cy="3666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Manage Basic salaries (According to the employee type)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Manage Income and expenditure records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Calculate profit/ loss</a:t>
            </a:r>
          </a:p>
          <a:p>
            <a:pPr>
              <a:lnSpc>
                <a:spcPct val="90000"/>
              </a:lnSpc>
            </a:pPr>
            <a:r>
              <a:rPr lang="en-US" sz="4000" dirty="0"/>
              <a:t>Profit planning and control</a:t>
            </a: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Generate financial reports</a:t>
            </a:r>
          </a:p>
          <a:p>
            <a:pPr>
              <a:lnSpc>
                <a:spcPct val="90000"/>
              </a:lnSpc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649038F-3ADC-4AD1-9C85-021ED90D4A90}"/>
              </a:ext>
            </a:extLst>
          </p:cNvPr>
          <p:cNvSpPr txBox="1">
            <a:spLocks/>
          </p:cNvSpPr>
          <p:nvPr/>
        </p:nvSpPr>
        <p:spPr>
          <a:xfrm>
            <a:off x="12348304" y="7816927"/>
            <a:ext cx="154732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5C00377-489B-40EC-B059-26BDDD2E89B9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A921E-5F73-4721-B983-D9FD99F35E26}"/>
              </a:ext>
            </a:extLst>
          </p:cNvPr>
          <p:cNvSpPr/>
          <p:nvPr/>
        </p:nvSpPr>
        <p:spPr>
          <a:xfrm>
            <a:off x="1511308" y="3497222"/>
            <a:ext cx="9474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latin typeface="Calibri" panose="020F0502020204030204" pitchFamily="34" charset="0"/>
                <a:cs typeface="Calibri" panose="020F0502020204030204" pitchFamily="34" charset="0"/>
              </a:rPr>
              <a:t>Financial management function manages following areas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B9C82-FF3A-4CE5-A469-9BD540BD7619}"/>
              </a:ext>
            </a:extLst>
          </p:cNvPr>
          <p:cNvSpPr txBox="1"/>
          <p:nvPr/>
        </p:nvSpPr>
        <p:spPr>
          <a:xfrm>
            <a:off x="3904591" y="526997"/>
            <a:ext cx="17081159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5400" b="1" dirty="0"/>
              <a:t>FINANCIAL MANAGEMENT</a:t>
            </a:r>
          </a:p>
        </p:txBody>
      </p:sp>
    </p:spTree>
    <p:extLst>
      <p:ext uri="{BB962C8B-B14F-4D97-AF65-F5344CB8AC3E}">
        <p14:creationId xmlns:p14="http://schemas.microsoft.com/office/powerpoint/2010/main" val="268660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SUPPLIER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IT20661410 </a:t>
            </a:r>
          </a:p>
          <a:p>
            <a:r>
              <a:rPr lang="en-US" sz="4000" dirty="0" err="1"/>
              <a:t>Perera</a:t>
            </a:r>
            <a:r>
              <a:rPr lang="en-US" sz="4000" dirty="0"/>
              <a:t> M.L.D.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81E69-DF65-4432-A22C-C91C079276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2000" y1="13333" x2="22000" y2="13333"/>
                        <a14:backgroundMark x1="45167" y1="6556" x2="45167" y2="6556"/>
                        <a14:backgroundMark x1="74583" y1="13889" x2="74583" y2="13889"/>
                        <a14:backgroundMark x1="92667" y1="29111" x2="92667" y2="29111"/>
                      </a14:backgroundRemoval>
                    </a14:imgEffect>
                  </a14:imgLayer>
                </a14:imgProps>
              </a:ext>
            </a:extLst>
          </a:blip>
          <a:srcRect t="8917" b="20813"/>
          <a:stretch/>
        </p:blipFill>
        <p:spPr>
          <a:xfrm>
            <a:off x="-34348" y="1874075"/>
            <a:ext cx="12336728" cy="65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30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989" y="834310"/>
            <a:ext cx="16230600" cy="87630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55704" y="-4119982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524000" y="97917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535400" y="7876337"/>
            <a:ext cx="2567425" cy="395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42AC6-3B3D-4FBA-A224-FA3057EEE1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7771" r="6379" b="3"/>
          <a:stretch/>
        </p:blipFill>
        <p:spPr>
          <a:xfrm>
            <a:off x="685800" y="1440873"/>
            <a:ext cx="6553200" cy="784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750F96-B818-4B54-8F20-7CDC8523BA1D}"/>
              </a:ext>
            </a:extLst>
          </p:cNvPr>
          <p:cNvSpPr txBox="1"/>
          <p:nvPr/>
        </p:nvSpPr>
        <p:spPr>
          <a:xfrm>
            <a:off x="4600427" y="275871"/>
            <a:ext cx="9874349" cy="116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SUPPLIER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31ECF-750A-403E-A6AD-E9139ED03598}"/>
              </a:ext>
            </a:extLst>
          </p:cNvPr>
          <p:cNvSpPr txBox="1"/>
          <p:nvPr/>
        </p:nvSpPr>
        <p:spPr>
          <a:xfrm>
            <a:off x="6056376" y="1440873"/>
            <a:ext cx="11172204" cy="838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Suppliers can create their accounts using suppliers' 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/>
              <a:t>After the accounts creation, they can start their supply businesses</a:t>
            </a:r>
          </a:p>
          <a:p>
            <a:endParaRPr lang="en-US" sz="3500" dirty="0"/>
          </a:p>
          <a:p>
            <a:r>
              <a:rPr lang="en-US" sz="3900" b="1" u="sng" dirty="0"/>
              <a:t>Through this function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500" dirty="0"/>
              <a:t>Suppliers can create, view, update and delete their details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500" u="sng" dirty="0"/>
              <a:t>Admin</a:t>
            </a:r>
            <a:r>
              <a:rPr lang="en-US" sz="3500" dirty="0"/>
              <a:t>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900" dirty="0"/>
              <a:t>manage suppliers' information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900" dirty="0"/>
              <a:t>get suppliers' business types and manage them through the form</a:t>
            </a:r>
          </a:p>
          <a:p>
            <a:pPr marL="1428750" lvl="2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view, update and delete suppliers' accounts</a:t>
            </a:r>
          </a:p>
          <a:p>
            <a:pPr marL="1428750" lvl="2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manage suppliers' payments</a:t>
            </a:r>
          </a:p>
          <a:p>
            <a:pPr marL="1428750" lvl="2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Regulate orders</a:t>
            </a:r>
          </a:p>
          <a:p>
            <a:pPr marL="1428750" lvl="2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use the search bar to look up all the information about the suppliers</a:t>
            </a:r>
          </a:p>
          <a:p>
            <a:pPr marL="1428750" lvl="2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900" dirty="0"/>
              <a:t>generate reports about orders, suppliers, and their payments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0542033" y="4896701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EXTRA-FACILITY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IT20641474</a:t>
            </a:r>
          </a:p>
          <a:p>
            <a:r>
              <a:rPr lang="en-US" sz="4000" dirty="0"/>
              <a:t>Pulasinghe T.K.</a:t>
            </a:r>
          </a:p>
        </p:txBody>
      </p:sp>
      <p:pic>
        <p:nvPicPr>
          <p:cNvPr id="6146" name="Picture 2" descr="The Ultimate Guide To Luxury London Hotels With Pools">
            <a:extLst>
              <a:ext uri="{FF2B5EF4-FFF2-40B4-BE49-F238E27FC236}">
                <a16:creationId xmlns:a16="http://schemas.microsoft.com/office/drawing/2014/main" id="{7D9184EA-39A7-4495-8D2E-3305D529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39" y="1922716"/>
            <a:ext cx="8543588" cy="665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701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295" y="14859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958406" y="-3466586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219200" y="97155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08088" y="-662325"/>
            <a:ext cx="2567425" cy="39554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C67758-D370-4FC5-A845-260DF4D1398E}"/>
              </a:ext>
            </a:extLst>
          </p:cNvPr>
          <p:cNvSpPr/>
          <p:nvPr/>
        </p:nvSpPr>
        <p:spPr>
          <a:xfrm>
            <a:off x="825726" y="2154561"/>
            <a:ext cx="16412169" cy="174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Extra facility management function handle following areas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Both registered and unregistered members can view the extra facility page 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For a reservation, customer must be register in to the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F78AE-766B-4B6B-97B3-E0A783208ACF}"/>
              </a:ext>
            </a:extLst>
          </p:cNvPr>
          <p:cNvSpPr txBox="1"/>
          <p:nvPr/>
        </p:nvSpPr>
        <p:spPr>
          <a:xfrm>
            <a:off x="4572000" y="894324"/>
            <a:ext cx="17081159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6000" b="1" dirty="0"/>
              <a:t>EXTRA-FACILITY MANAGEMENT</a:t>
            </a:r>
          </a:p>
        </p:txBody>
      </p:sp>
      <p:pic>
        <p:nvPicPr>
          <p:cNvPr id="13" name="Picture 12" descr="A bar with stools and stools&#10;&#10;Description automatically generated with medium confidence">
            <a:extLst>
              <a:ext uri="{FF2B5EF4-FFF2-40B4-BE49-F238E27FC236}">
                <a16:creationId xmlns:a16="http://schemas.microsoft.com/office/drawing/2014/main" id="{629C4E6B-DCBD-48F7-BA9E-7EC7CC9C15D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0166821" y="3974453"/>
            <a:ext cx="7768667" cy="5457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D0D4AD-C546-4E8F-89FB-9FBBF33FD4B3}"/>
              </a:ext>
            </a:extLst>
          </p:cNvPr>
          <p:cNvSpPr/>
          <p:nvPr/>
        </p:nvSpPr>
        <p:spPr>
          <a:xfrm>
            <a:off x="1313107" y="4482237"/>
            <a:ext cx="88246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u="sng" dirty="0">
                <a:cs typeface="Times New Roman" panose="02020603050405020304" pitchFamily="18" charset="0"/>
              </a:rPr>
              <a:t>Extra – facility Reservation page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Display all the extra-facilities in hotel such as spa, mini bar, pool and club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Display all the packages according to the facilities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Customer can reserve any of above facilities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Customer can update their reservation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Customer can view their reservation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Customer can cancel their reservation if he/she wants</a:t>
            </a:r>
          </a:p>
        </p:txBody>
      </p:sp>
    </p:spTree>
    <p:extLst>
      <p:ext uri="{BB962C8B-B14F-4D97-AF65-F5344CB8AC3E}">
        <p14:creationId xmlns:p14="http://schemas.microsoft.com/office/powerpoint/2010/main" val="612544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815" y="1351878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39892" y="-358804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14400" y="9659294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316200" y="7718185"/>
            <a:ext cx="2567425" cy="3955417"/>
          </a:xfrm>
          <a:prstGeom prst="rect">
            <a:avLst/>
          </a:prstGeom>
        </p:spPr>
      </p:pic>
      <p:pic>
        <p:nvPicPr>
          <p:cNvPr id="12" name="Picture 11" descr="A person in a bathtub&#10;&#10;Description automatically generated with low confidence">
            <a:extLst>
              <a:ext uri="{FF2B5EF4-FFF2-40B4-BE49-F238E27FC236}">
                <a16:creationId xmlns:a16="http://schemas.microsoft.com/office/drawing/2014/main" id="{9380470B-E3D2-4233-A90A-2EF9F22026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" r="-2" b="20912"/>
          <a:stretch/>
        </p:blipFill>
        <p:spPr>
          <a:xfrm>
            <a:off x="10219075" y="1626904"/>
            <a:ext cx="6945888" cy="778786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6235510-7805-4E9A-8DDC-FCAAC19C9342}"/>
              </a:ext>
            </a:extLst>
          </p:cNvPr>
          <p:cNvSpPr txBox="1">
            <a:spLocks/>
          </p:cNvSpPr>
          <p:nvPr/>
        </p:nvSpPr>
        <p:spPr>
          <a:xfrm>
            <a:off x="972201" y="2249770"/>
            <a:ext cx="9531869" cy="837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3900" b="1" u="sng" dirty="0">
                <a:latin typeface="+mn-lt"/>
                <a:cs typeface="Times New Roman" panose="02020603050405020304" pitchFamily="18" charset="0"/>
              </a:rPr>
              <a:t>Extra-facility handling page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>
                <a:latin typeface="+mn-lt"/>
                <a:cs typeface="Times New Roman" panose="02020603050405020304" pitchFamily="18" charset="0"/>
              </a:rPr>
              <a:t>Admin can add new packages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>
                <a:latin typeface="+mn-lt"/>
                <a:cs typeface="Times New Roman" panose="02020603050405020304" pitchFamily="18" charset="0"/>
              </a:rPr>
              <a:t>Admin can update existing packages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900" dirty="0">
                <a:latin typeface="+mn-lt"/>
                <a:cs typeface="Times New Roman" panose="02020603050405020304" pitchFamily="18" charset="0"/>
              </a:rPr>
              <a:t>Admin can delete existing packages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+mn-lt"/>
                <a:cs typeface="Times New Roman" panose="02020603050405020304" pitchFamily="18" charset="0"/>
              </a:rPr>
              <a:t>Generate a report regarding </a:t>
            </a:r>
            <a:r>
              <a:rPr lang="en-US" sz="4000" dirty="0"/>
              <a:t>best booking facilities according to the customer reservations</a:t>
            </a:r>
            <a:endParaRPr lang="en-US" sz="40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Generate a monthly report including the summery of selected packages and the prices</a:t>
            </a: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lnSpc>
                <a:spcPct val="9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1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DBB00A-AF3C-47C0-B4CB-F09F65152028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CUSTOMER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AB9E-F2CF-4514-B14E-9FECD7DA6A60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IT20172046 </a:t>
            </a:r>
          </a:p>
          <a:p>
            <a:r>
              <a:rPr lang="en-US" sz="4000" dirty="0"/>
              <a:t>Kumari K.T.C.R.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12222-67AF-49B9-ADD1-79F4E56D46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1338830" y="2550804"/>
            <a:ext cx="9756970" cy="54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860287" y="8648700"/>
            <a:ext cx="2567425" cy="3955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1221B1-DDAE-4DB0-9985-43F5B3EE2AB9}"/>
              </a:ext>
            </a:extLst>
          </p:cNvPr>
          <p:cNvSpPr txBox="1"/>
          <p:nvPr/>
        </p:nvSpPr>
        <p:spPr>
          <a:xfrm>
            <a:off x="1058271" y="2995887"/>
            <a:ext cx="9473512" cy="4906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Customers can register to the system after filling in their name, email, contact number, and address in the signup form.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registered customers can log in to the system using their login credentials.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Only the registered customers are allowed to make reservations.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8CE8D36-88D1-4C03-AB99-91E70DAE57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2" r="14599" b="7642"/>
          <a:stretch/>
        </p:blipFill>
        <p:spPr>
          <a:xfrm>
            <a:off x="10258403" y="1618248"/>
            <a:ext cx="6971326" cy="705050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430647-43E5-49F0-9195-DA89F9575D56}"/>
              </a:ext>
            </a:extLst>
          </p:cNvPr>
          <p:cNvSpPr/>
          <p:nvPr/>
        </p:nvSpPr>
        <p:spPr>
          <a:xfrm>
            <a:off x="3558086" y="1552041"/>
            <a:ext cx="9144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4800" b="1" dirty="0"/>
              <a:t>CUSTOMER MANAGEMENT</a:t>
            </a:r>
          </a:p>
        </p:txBody>
      </p:sp>
    </p:spTree>
    <p:extLst>
      <p:ext uri="{BB962C8B-B14F-4D97-AF65-F5344CB8AC3E}">
        <p14:creationId xmlns:p14="http://schemas.microsoft.com/office/powerpoint/2010/main" val="113044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791" y="1175413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53336" y="7603770"/>
            <a:ext cx="2567425" cy="39554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B00BC51-44A6-45A0-A174-DC412DA9D991}"/>
              </a:ext>
            </a:extLst>
          </p:cNvPr>
          <p:cNvSpPr txBox="1">
            <a:spLocks/>
          </p:cNvSpPr>
          <p:nvPr/>
        </p:nvSpPr>
        <p:spPr>
          <a:xfrm>
            <a:off x="3272135" y="1633114"/>
            <a:ext cx="7835904" cy="105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u="sng" dirty="0">
                <a:latin typeface="+mj-lt"/>
              </a:rPr>
              <a:t>Through this function</a:t>
            </a:r>
            <a:br>
              <a:rPr lang="en-US" sz="3700" dirty="0">
                <a:latin typeface="+mj-lt"/>
              </a:rPr>
            </a:br>
            <a:endParaRPr lang="en-US" sz="3700" dirty="0">
              <a:latin typeface="+mj-lt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EE371F-CB27-4C5A-9371-B5A3BF35D880}"/>
              </a:ext>
            </a:extLst>
          </p:cNvPr>
          <p:cNvSpPr txBox="1">
            <a:spLocks/>
          </p:cNvSpPr>
          <p:nvPr/>
        </p:nvSpPr>
        <p:spPr>
          <a:xfrm>
            <a:off x="1981199" y="2364530"/>
            <a:ext cx="11277601" cy="753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600" u="sng" dirty="0">
                <a:latin typeface="+mn-lt"/>
                <a:cs typeface="Calibri" panose="020F0502020204030204" pitchFamily="34" charset="0"/>
              </a:rPr>
              <a:t>Customers</a:t>
            </a:r>
            <a:r>
              <a:rPr lang="en-US" sz="3600" dirty="0">
                <a:latin typeface="+mn-lt"/>
                <a:cs typeface="Calibri" panose="020F0502020204030204" pitchFamily="34" charset="0"/>
              </a:rPr>
              <a:t> can create, view, update and delete their profiles.</a:t>
            </a:r>
          </a:p>
          <a:p>
            <a:pPr>
              <a:lnSpc>
                <a:spcPct val="90000"/>
              </a:lnSpc>
            </a:pPr>
            <a:r>
              <a:rPr lang="en-US" sz="3600" u="sng" dirty="0">
                <a:latin typeface="+mn-lt"/>
                <a:cs typeface="Calibri" panose="020F0502020204030204" pitchFamily="34" charset="0"/>
              </a:rPr>
              <a:t>Admin</a:t>
            </a:r>
            <a:r>
              <a:rPr lang="en-US" sz="3600" dirty="0">
                <a:latin typeface="+mn-lt"/>
                <a:cs typeface="Calibri" panose="020F0502020204030204" pitchFamily="34" charset="0"/>
              </a:rPr>
              <a:t> 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Calibri" panose="020F0502020204030204" pitchFamily="34" charset="0"/>
              </a:rPr>
              <a:t>manage the customers’ profiles.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Calibri" panose="020F0502020204030204" pitchFamily="34" charset="0"/>
              </a:rPr>
              <a:t>view and update the customers’ details.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Calibri" panose="020F0502020204030204" pitchFamily="34" charset="0"/>
              </a:rPr>
              <a:t>remove inactive customers.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Times New Roman" panose="02020603050405020304" pitchFamily="18" charset="0"/>
              </a:rPr>
              <a:t>use the search bar to look up information about registered customers.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Times New Roman" panose="02020603050405020304" pitchFamily="18" charset="0"/>
              </a:rPr>
              <a:t>generate monthly reports about all the registered customers.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Times New Roman" panose="02020603050405020304" pitchFamily="18" charset="0"/>
              </a:rPr>
              <a:t>handling customer complaints and queries.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+mn-lt"/>
                <a:cs typeface="Times New Roman" panose="02020603050405020304" pitchFamily="18" charset="0"/>
              </a:rPr>
              <a:t>Assigning hotel guiders to the customers.</a:t>
            </a:r>
          </a:p>
          <a:p>
            <a:pPr>
              <a:lnSpc>
                <a:spcPct val="9000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Placeholder 9">
            <a:extLst>
              <a:ext uri="{FF2B5EF4-FFF2-40B4-BE49-F238E27FC236}">
                <a16:creationId xmlns:a16="http://schemas.microsoft.com/office/drawing/2014/main" id="{20F96B0A-1D31-42A5-892C-177442E2D9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r="38132" b="1"/>
          <a:stretch/>
        </p:blipFill>
        <p:spPr>
          <a:xfrm>
            <a:off x="12801600" y="1289713"/>
            <a:ext cx="4328147" cy="8115300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647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82745">
            <a:off x="-1472006" y="7439205"/>
            <a:ext cx="5248259" cy="56955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58640" y="1685678"/>
            <a:ext cx="10475512" cy="273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b="1" dirty="0"/>
              <a:t>INTRODUCTION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9600" b="1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499379">
            <a:off x="14533923" y="-1139321"/>
            <a:ext cx="5091243" cy="433604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242255" y="6287061"/>
            <a:ext cx="2904387" cy="445866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921503" y="-393211"/>
            <a:ext cx="6147254" cy="20788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D3E091-4C8A-4082-9D74-C1736FE4D9EF}"/>
              </a:ext>
            </a:extLst>
          </p:cNvPr>
          <p:cNvSpPr/>
          <p:nvPr/>
        </p:nvSpPr>
        <p:spPr>
          <a:xfrm>
            <a:off x="2728527" y="3999083"/>
            <a:ext cx="1203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/>
              <a:t>“Sky Dragons” is a Hotel that has recently been started by few veterans in the industry with high demand.</a:t>
            </a:r>
            <a:endParaRPr lang="en-US" sz="6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14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D4A60-B237-4F92-A9F0-57A11FBE0271}"/>
              </a:ext>
            </a:extLst>
          </p:cNvPr>
          <p:cNvSpPr txBox="1"/>
          <p:nvPr/>
        </p:nvSpPr>
        <p:spPr>
          <a:xfrm>
            <a:off x="11098328" y="6196017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endParaRPr lang="en-US" sz="7200" b="1" dirty="0"/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3B8029B7-42B8-4A08-9334-D12C208B7780}"/>
              </a:ext>
            </a:extLst>
          </p:cNvPr>
          <p:cNvGrpSpPr/>
          <p:nvPr/>
        </p:nvGrpSpPr>
        <p:grpSpPr>
          <a:xfrm>
            <a:off x="1243402" y="1028700"/>
            <a:ext cx="16230600" cy="8229600"/>
            <a:chOff x="0" y="0"/>
            <a:chExt cx="17532556" cy="88897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5F200108-A665-4464-BF8A-FAB9C3D37466}"/>
                </a:ext>
              </a:extLst>
            </p:cNvPr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76DBD5-36A3-4F15-BF43-4D09A33E1D6D}"/>
              </a:ext>
            </a:extLst>
          </p:cNvPr>
          <p:cNvSpPr txBox="1"/>
          <p:nvPr/>
        </p:nvSpPr>
        <p:spPr>
          <a:xfrm>
            <a:off x="4267200" y="1017398"/>
            <a:ext cx="10506456" cy="936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AND TECHNOLOGIES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A621E7F-191C-43D4-B8C3-F8D9E8D32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003" y="4330684"/>
            <a:ext cx="2816444" cy="2816444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2AF1076-9774-4725-95EA-A1A8F0B6C1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230" y="3881778"/>
            <a:ext cx="3775332" cy="36057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0B6773-E67F-4A14-91ED-40940E7D8B04}"/>
              </a:ext>
            </a:extLst>
          </p:cNvPr>
          <p:cNvSpPr txBox="1"/>
          <p:nvPr/>
        </p:nvSpPr>
        <p:spPr>
          <a:xfrm>
            <a:off x="2723439" y="2400870"/>
            <a:ext cx="14706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this project we are using the MERN stack to develop the web application.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333D-C3FC-46A8-88AB-F275163458EA}"/>
              </a:ext>
            </a:extLst>
          </p:cNvPr>
          <p:cNvSpPr txBox="1"/>
          <p:nvPr/>
        </p:nvSpPr>
        <p:spPr>
          <a:xfrm>
            <a:off x="11277600" y="7471834"/>
            <a:ext cx="54315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Visual studio code </a:t>
            </a:r>
            <a:r>
              <a:rPr lang="en-US" sz="3200" spc="-2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is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the </a:t>
            </a:r>
            <a:r>
              <a:rPr lang="en-US" sz="3200" b="1" spc="-2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IDE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we use to develop the web</a:t>
            </a:r>
            <a:r>
              <a:rPr lang="en-US" sz="3200" spc="7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application.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50069-9327-4B85-9ACF-1A2A45D334DB}"/>
              </a:ext>
            </a:extLst>
          </p:cNvPr>
          <p:cNvSpPr txBox="1"/>
          <p:nvPr/>
        </p:nvSpPr>
        <p:spPr>
          <a:xfrm>
            <a:off x="1876418" y="7476941"/>
            <a:ext cx="68445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1" indent="-457200">
              <a:spcBef>
                <a:spcPts val="90"/>
              </a:spcBef>
              <a:spcAft>
                <a:spcPts val="0"/>
              </a:spcAft>
              <a:buSzPct val="67000"/>
              <a:buFont typeface="Calibri" panose="020F0502020204030204" pitchFamily="34" charset="0"/>
              <a:buChar char="•"/>
              <a:tabLst>
                <a:tab pos="762000" algn="l"/>
                <a:tab pos="762635" algn="l"/>
              </a:tabLst>
            </a:pP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React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spc="-1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is a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JavaScript library that we use to develop the </a:t>
            </a: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front end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of the web</a:t>
            </a:r>
            <a:r>
              <a:rPr lang="en-US" sz="3200" spc="-6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application.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41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D4A60-B237-4F92-A9F0-57A11FBE0271}"/>
              </a:ext>
            </a:extLst>
          </p:cNvPr>
          <p:cNvSpPr txBox="1"/>
          <p:nvPr/>
        </p:nvSpPr>
        <p:spPr>
          <a:xfrm>
            <a:off x="11098328" y="6196017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endParaRPr lang="en-US" sz="7200" b="1" dirty="0"/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3B8029B7-42B8-4A08-9334-D12C208B7780}"/>
              </a:ext>
            </a:extLst>
          </p:cNvPr>
          <p:cNvGrpSpPr/>
          <p:nvPr/>
        </p:nvGrpSpPr>
        <p:grpSpPr>
          <a:xfrm>
            <a:off x="1243402" y="1028700"/>
            <a:ext cx="16230600" cy="8229600"/>
            <a:chOff x="0" y="0"/>
            <a:chExt cx="17532556" cy="88897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5F200108-A665-4464-BF8A-FAB9C3D37466}"/>
                </a:ext>
              </a:extLst>
            </p:cNvPr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76DBD5-36A3-4F15-BF43-4D09A33E1D6D}"/>
              </a:ext>
            </a:extLst>
          </p:cNvPr>
          <p:cNvSpPr txBox="1"/>
          <p:nvPr/>
        </p:nvSpPr>
        <p:spPr>
          <a:xfrm>
            <a:off x="4105474" y="1167586"/>
            <a:ext cx="10506456" cy="9364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AND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C93A7-E2D4-41D4-B284-A1106C785260}"/>
              </a:ext>
            </a:extLst>
          </p:cNvPr>
          <p:cNvSpPr/>
          <p:nvPr/>
        </p:nvSpPr>
        <p:spPr>
          <a:xfrm>
            <a:off x="1788503" y="2664300"/>
            <a:ext cx="3925616" cy="57350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68EEA-B8E8-4916-9480-622F743D8EB9}"/>
              </a:ext>
            </a:extLst>
          </p:cNvPr>
          <p:cNvSpPr/>
          <p:nvPr/>
        </p:nvSpPr>
        <p:spPr>
          <a:xfrm>
            <a:off x="7260586" y="2664300"/>
            <a:ext cx="3925616" cy="57350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71A4D-C06E-4FA6-A0C9-2CEF5E456403}"/>
              </a:ext>
            </a:extLst>
          </p:cNvPr>
          <p:cNvSpPr/>
          <p:nvPr/>
        </p:nvSpPr>
        <p:spPr>
          <a:xfrm>
            <a:off x="12573883" y="2664300"/>
            <a:ext cx="3996528" cy="57350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11983037-34B8-4CC3-AAA6-F5B7E31E0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2524" y="2834157"/>
            <a:ext cx="2399000" cy="2399000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1C103E5E-923A-4687-94CE-C89A6C626B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6991" y="2822073"/>
            <a:ext cx="2880380" cy="2365519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006E0AD6-9DA9-46F8-A8DB-3DB3655EEB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16182" y="3127691"/>
            <a:ext cx="3517631" cy="18119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365C64-94A0-4768-9CA6-A5A48507A943}"/>
              </a:ext>
            </a:extLst>
          </p:cNvPr>
          <p:cNvSpPr txBox="1"/>
          <p:nvPr/>
        </p:nvSpPr>
        <p:spPr>
          <a:xfrm>
            <a:off x="7741775" y="5646376"/>
            <a:ext cx="2589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MongoDB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spc="-1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is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the </a:t>
            </a: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database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program use for this web</a:t>
            </a:r>
            <a:r>
              <a:rPr lang="en-US" sz="3200" spc="-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application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6313BA-EE41-4293-85A2-DA14734E721F}"/>
              </a:ext>
            </a:extLst>
          </p:cNvPr>
          <p:cNvSpPr txBox="1"/>
          <p:nvPr/>
        </p:nvSpPr>
        <p:spPr>
          <a:xfrm>
            <a:off x="12902110" y="5646376"/>
            <a:ext cx="369174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Express </a:t>
            </a:r>
            <a:r>
              <a:rPr lang="en-US" sz="3200" spc="-1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is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the framework that we use to develop the </a:t>
            </a: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back end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of the web</a:t>
            </a:r>
            <a:r>
              <a:rPr lang="en-US" sz="3200" spc="-7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application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EA761-A483-4D1B-819A-E40258E6A8EF}"/>
              </a:ext>
            </a:extLst>
          </p:cNvPr>
          <p:cNvSpPr txBox="1"/>
          <p:nvPr/>
        </p:nvSpPr>
        <p:spPr>
          <a:xfrm>
            <a:off x="2237777" y="5646376"/>
            <a:ext cx="3292068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Node </a:t>
            </a:r>
            <a:r>
              <a:rPr lang="en-US" sz="3200" b="1" spc="-2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JS </a:t>
            </a:r>
            <a:r>
              <a:rPr lang="en-US" sz="3200" spc="-1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is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the </a:t>
            </a:r>
            <a:r>
              <a:rPr lang="en-US" sz="3200" spc="-1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main </a:t>
            </a:r>
            <a:r>
              <a:rPr lang="en-US" sz="3200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language that we use to develop the </a:t>
            </a: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sever</a:t>
            </a:r>
            <a:r>
              <a:rPr lang="en-US" sz="3200" b="1" spc="105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 </a:t>
            </a:r>
            <a:r>
              <a:rPr lang="en-US" sz="3200" b="1" dirty="0">
                <a:latin typeface="Calibri" panose="020F0502020204030204" pitchFamily="34" charset="0"/>
                <a:ea typeface="Symbol" panose="05050102010706020507" pitchFamily="18" charset="2"/>
                <a:cs typeface="Calibri" panose="020F0502020204030204" pitchFamily="34" charset="0"/>
              </a:rPr>
              <a:t>environment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7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AFDD1C9-E83D-432C-806A-08EB99FFD2F0}"/>
              </a:ext>
            </a:extLst>
          </p:cNvPr>
          <p:cNvSpPr txBox="1">
            <a:spLocks/>
          </p:cNvSpPr>
          <p:nvPr/>
        </p:nvSpPr>
        <p:spPr>
          <a:xfrm>
            <a:off x="948225" y="204788"/>
            <a:ext cx="15869412" cy="141208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WORK DISTRIBUTION</a:t>
            </a:r>
          </a:p>
        </p:txBody>
      </p:sp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00F138E2-51F7-461B-ABA4-B177AA518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76136"/>
              </p:ext>
            </p:extLst>
          </p:nvPr>
        </p:nvGraphicFramePr>
        <p:xfrm>
          <a:off x="1709441" y="1994192"/>
          <a:ext cx="14868661" cy="7644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362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514010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516493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997064"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Name </a:t>
                      </a:r>
                      <a:endParaRPr lang="ru-RU" sz="4200" b="0" i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IT Number </a:t>
                      </a:r>
                      <a:endParaRPr lang="ru-RU" sz="42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Distribution</a:t>
                      </a:r>
                      <a:endParaRPr lang="ru-RU" sz="4200" b="0" i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Thisaranga B.V.Y.L.</a:t>
                      </a:r>
                      <a:endParaRPr lang="ru-RU" sz="30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IT20640170</a:t>
                      </a:r>
                      <a:endParaRPr lang="ru-RU" sz="30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Pulasinghe T.K .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/>
                        <a:t>IT20641474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</a:tbl>
          </a:graphicData>
        </a:graphic>
      </p:graphicFrame>
      <p:pic>
        <p:nvPicPr>
          <p:cNvPr id="5" name="Picture 9">
            <a:extLst>
              <a:ext uri="{FF2B5EF4-FFF2-40B4-BE49-F238E27FC236}">
                <a16:creationId xmlns:a16="http://schemas.microsoft.com/office/drawing/2014/main" id="{6D014593-8747-47B6-8D90-7330C9368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76400" y="-632588"/>
            <a:ext cx="2930614" cy="449892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DCB3AD24-9A0A-4199-B0AB-EFF4F05E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17637" y="7389577"/>
            <a:ext cx="2930614" cy="44989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AFDD1C9-E83D-432C-806A-08EB99FFD2F0}"/>
              </a:ext>
            </a:extLst>
          </p:cNvPr>
          <p:cNvSpPr txBox="1">
            <a:spLocks/>
          </p:cNvSpPr>
          <p:nvPr/>
        </p:nvSpPr>
        <p:spPr>
          <a:xfrm>
            <a:off x="948225" y="204788"/>
            <a:ext cx="15869412" cy="141208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WORK DISTRIBUTION</a:t>
            </a:r>
          </a:p>
        </p:txBody>
      </p:sp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00F138E2-51F7-461B-ABA4-B177AA518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765473"/>
              </p:ext>
            </p:extLst>
          </p:nvPr>
        </p:nvGraphicFramePr>
        <p:xfrm>
          <a:off x="1709441" y="1994192"/>
          <a:ext cx="14868661" cy="7644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362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514010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516493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997064"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Name </a:t>
                      </a:r>
                      <a:endParaRPr lang="ru-RU" sz="4200" b="0" i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IT Number </a:t>
                      </a:r>
                      <a:endParaRPr lang="ru-RU" sz="42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Distribution</a:t>
                      </a:r>
                      <a:endParaRPr lang="ru-RU" sz="4200" b="0" i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Bandara</a:t>
                      </a: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R.M.P.C.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IT20640002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Sithmini</a:t>
                      </a: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L.W.E.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IT20656874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</a:tbl>
          </a:graphicData>
        </a:graphic>
      </p:graphicFrame>
      <p:pic>
        <p:nvPicPr>
          <p:cNvPr id="5" name="Picture 9">
            <a:extLst>
              <a:ext uri="{FF2B5EF4-FFF2-40B4-BE49-F238E27FC236}">
                <a16:creationId xmlns:a16="http://schemas.microsoft.com/office/drawing/2014/main" id="{EA22677C-43D5-4079-A79F-E6471F35E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76400" y="-632588"/>
            <a:ext cx="2930614" cy="449892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A9C46087-CDB9-42DE-A72D-60AABBC11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22693" y="7124700"/>
            <a:ext cx="2930614" cy="44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4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AFDD1C9-E83D-432C-806A-08EB99FFD2F0}"/>
              </a:ext>
            </a:extLst>
          </p:cNvPr>
          <p:cNvSpPr txBox="1">
            <a:spLocks/>
          </p:cNvSpPr>
          <p:nvPr/>
        </p:nvSpPr>
        <p:spPr>
          <a:xfrm>
            <a:off x="948225" y="204788"/>
            <a:ext cx="15869412" cy="141208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WORK DISTRIBUTION</a:t>
            </a:r>
          </a:p>
        </p:txBody>
      </p:sp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00F138E2-51F7-461B-ABA4-B177AA518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2664237"/>
              </p:ext>
            </p:extLst>
          </p:nvPr>
        </p:nvGraphicFramePr>
        <p:xfrm>
          <a:off x="1709441" y="1994192"/>
          <a:ext cx="14868661" cy="7644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362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514010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516493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997064"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Name </a:t>
                      </a:r>
                      <a:endParaRPr lang="ru-RU" sz="4200" b="0" i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IT Number </a:t>
                      </a:r>
                      <a:endParaRPr lang="ru-RU" sz="42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Distribution</a:t>
                      </a:r>
                      <a:endParaRPr lang="ru-RU" sz="4200" b="0" i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Weerasinghe M.L.L.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IT20664862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Perera</a:t>
                      </a: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M.L.D.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IT20661410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</a:tbl>
          </a:graphicData>
        </a:graphic>
      </p:graphicFrame>
      <p:pic>
        <p:nvPicPr>
          <p:cNvPr id="4" name="Picture 9">
            <a:extLst>
              <a:ext uri="{FF2B5EF4-FFF2-40B4-BE49-F238E27FC236}">
                <a16:creationId xmlns:a16="http://schemas.microsoft.com/office/drawing/2014/main" id="{49BEAA83-DCF4-42C1-873D-C7F72A814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76400" y="-632588"/>
            <a:ext cx="2930614" cy="4498925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B20FED5F-D1F3-4BB5-8948-1C5D67FA6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02397" y="6972300"/>
            <a:ext cx="2930614" cy="44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80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AFDD1C9-E83D-432C-806A-08EB99FFD2F0}"/>
              </a:ext>
            </a:extLst>
          </p:cNvPr>
          <p:cNvSpPr txBox="1">
            <a:spLocks/>
          </p:cNvSpPr>
          <p:nvPr/>
        </p:nvSpPr>
        <p:spPr>
          <a:xfrm>
            <a:off x="948225" y="204788"/>
            <a:ext cx="15869412" cy="1412087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WORK DISTRIBUTION</a:t>
            </a:r>
          </a:p>
        </p:txBody>
      </p:sp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00F138E2-51F7-461B-ABA4-B177AA518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23620"/>
              </p:ext>
            </p:extLst>
          </p:nvPr>
        </p:nvGraphicFramePr>
        <p:xfrm>
          <a:off x="1709441" y="1994192"/>
          <a:ext cx="14868661" cy="7644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63624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5140100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5164937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</a:tblGrid>
              <a:tr h="997064">
                <a:tc>
                  <a:txBody>
                    <a:bodyPr/>
                    <a:lstStyle/>
                    <a:p>
                      <a:pPr algn="ctr"/>
                      <a:r>
                        <a:rPr lang="en-US" sz="4200"/>
                        <a:t>Name </a:t>
                      </a:r>
                      <a:endParaRPr lang="ru-RU" sz="4200" b="0" i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IT Number </a:t>
                      </a:r>
                      <a:endParaRPr lang="ru-RU" sz="4200" b="0" i="0" dirty="0">
                        <a:solidFill>
                          <a:schemeClr val="bg2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dirty="0"/>
                        <a:t>Distribution</a:t>
                      </a:r>
                      <a:endParaRPr lang="ru-RU" sz="4200" b="0" i="0" dirty="0">
                        <a:solidFill>
                          <a:schemeClr val="bg1"/>
                        </a:solidFill>
                        <a:latin typeface="Gill Sans" panose="020B0502020104020203" pitchFamily="34" charset="-79"/>
                        <a:ea typeface="Roboto Black" panose="02000000000000000000" pitchFamily="2" charset="0"/>
                        <a:cs typeface="Gill Sans" panose="020B0502020104020203" pitchFamily="34" charset="-79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Kumari K.T.C.R.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IT20172046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3323892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Hansika</a:t>
                      </a: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A.G.D.R.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0" marR="0" indent="0" algn="ctr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IT20639976 </a:t>
                      </a:r>
                      <a:endParaRPr lang="ru-RU" sz="3000" b="0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Roboto Light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89442" marR="89442" marT="48414" marB="48414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User interface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Creating the database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Back-end development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Implementing the related create, update, retrieve and delete functions.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Generating the report</a:t>
                      </a:r>
                      <a:endParaRPr kumimoji="0" lang="en-US" sz="3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114072" marR="114072" marT="61746" marB="61746" anchor="ctr"/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</a:tbl>
          </a:graphicData>
        </a:graphic>
      </p:graphicFrame>
      <p:pic>
        <p:nvPicPr>
          <p:cNvPr id="4" name="Picture 9">
            <a:extLst>
              <a:ext uri="{FF2B5EF4-FFF2-40B4-BE49-F238E27FC236}">
                <a16:creationId xmlns:a16="http://schemas.microsoft.com/office/drawing/2014/main" id="{6EC21F6F-0074-4981-B673-4D49C5B19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02397" y="5981700"/>
            <a:ext cx="2930614" cy="4498925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AC1660C-8E63-41E1-A80E-A484AAFE7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76400" y="-632588"/>
            <a:ext cx="2930614" cy="44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5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599059" y="-36229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447785" y="92583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526000" y="7886700"/>
            <a:ext cx="2567425" cy="3955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ED2E9-AFDB-4AC5-8B1D-33A918B31E4C}"/>
              </a:ext>
            </a:extLst>
          </p:cNvPr>
          <p:cNvSpPr txBox="1"/>
          <p:nvPr/>
        </p:nvSpPr>
        <p:spPr>
          <a:xfrm>
            <a:off x="3810000" y="72571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PROJECT MANAGEMENT PLAN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E203121-3AA0-471C-A4C8-1507FFCF7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964681"/>
              </p:ext>
            </p:extLst>
          </p:nvPr>
        </p:nvGraphicFramePr>
        <p:xfrm>
          <a:off x="-3352800" y="1868925"/>
          <a:ext cx="22810304" cy="8679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BF43D6-1346-4361-83A6-94DA4FE8F059}"/>
              </a:ext>
            </a:extLst>
          </p:cNvPr>
          <p:cNvSpPr txBox="1"/>
          <p:nvPr/>
        </p:nvSpPr>
        <p:spPr>
          <a:xfrm>
            <a:off x="5257800" y="1607315"/>
            <a:ext cx="140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22/01/15      22/02/06      22/02/28      22/03/20      22/04/09       22/04/29      22/05/20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468B32D5-A195-4F25-8459-D637052E2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857883" y="-976563"/>
            <a:ext cx="2930614" cy="44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7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192000" y="4194290"/>
            <a:ext cx="10475512" cy="172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endParaRPr lang="en-US" sz="11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2226">
            <a:off x="15012073" y="-859490"/>
            <a:ext cx="5730130" cy="47772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21784">
            <a:off x="-1000117" y="7224893"/>
            <a:ext cx="5248259" cy="569559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17278" y="461838"/>
            <a:ext cx="3472856" cy="207739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97910" y="6092710"/>
            <a:ext cx="2930614" cy="4498925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C8AE9A7F-9654-4B21-A974-9B733F66EA7B}"/>
              </a:ext>
            </a:extLst>
          </p:cNvPr>
          <p:cNvGrpSpPr/>
          <p:nvPr/>
        </p:nvGrpSpPr>
        <p:grpSpPr>
          <a:xfrm>
            <a:off x="4365794" y="2934431"/>
            <a:ext cx="8817054" cy="4418137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2E81385-0E6F-4E70-A705-7C88DC660D2F}"/>
                </a:ext>
              </a:extLst>
            </p:cNvPr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B923791-59F3-4DE1-9C8F-C12C67F50EAA}"/>
              </a:ext>
            </a:extLst>
          </p:cNvPr>
          <p:cNvSpPr/>
          <p:nvPr/>
        </p:nvSpPr>
        <p:spPr>
          <a:xfrm>
            <a:off x="5778437" y="3924300"/>
            <a:ext cx="5991768" cy="1763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9600" dirty="0">
                <a:solidFill>
                  <a:srgbClr val="000000"/>
                </a:solidFill>
              </a:rPr>
              <a:t>Thank You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743646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0650" y="7886700"/>
            <a:ext cx="2952509" cy="45486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97869">
            <a:off x="-2512633" y="-1902137"/>
            <a:ext cx="5730130" cy="47772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81959">
            <a:off x="13594629" y="-745811"/>
            <a:ext cx="6798772" cy="44501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154400" y="8533752"/>
            <a:ext cx="3472856" cy="2077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722C88-8473-4298-A871-76B9255A2B74}"/>
              </a:ext>
            </a:extLst>
          </p:cNvPr>
          <p:cNvSpPr txBox="1"/>
          <p:nvPr/>
        </p:nvSpPr>
        <p:spPr>
          <a:xfrm>
            <a:off x="3373559" y="486465"/>
            <a:ext cx="9907701" cy="1850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latin typeface="+mj-lt"/>
                <a:ea typeface="+mj-ea"/>
                <a:cs typeface="+mj-cs"/>
              </a:rPr>
              <a:t>PROBLEM STATEMENT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E8C146-AB68-4D60-A0EC-C3C5134EA2D0}"/>
              </a:ext>
            </a:extLst>
          </p:cNvPr>
          <p:cNvSpPr txBox="1"/>
          <p:nvPr/>
        </p:nvSpPr>
        <p:spPr>
          <a:xfrm>
            <a:off x="1383160" y="1926459"/>
            <a:ext cx="12769793" cy="8360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Higher time consumption when storing data related to the customer, employee and supplier details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Customer feedbacks cannot be collected</a:t>
            </a:r>
          </a:p>
          <a:p>
            <a:pPr marL="57150" lvl="0">
              <a:lnSpc>
                <a:spcPct val="90000"/>
              </a:lnSpc>
              <a:spcAft>
                <a:spcPts val="600"/>
              </a:spcAft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Customers cannot get a better understanding about the facilities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Staff does manual entry for visitors which is extremely difficult to manage at peak times or vacation periods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reservation system in this hotel is done over the phone. It takes more time and costs more money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30697D-EC54-4869-9AE0-A63219289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91732" y="1028700"/>
            <a:ext cx="5568292" cy="4845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549130">
            <a:off x="-2077120" y="7170126"/>
            <a:ext cx="6380533" cy="417634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968474" y="1432941"/>
            <a:ext cx="4380796" cy="3893630"/>
            <a:chOff x="0" y="0"/>
            <a:chExt cx="9955835" cy="8848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720561" y="5215461"/>
            <a:ext cx="4380796" cy="3893630"/>
            <a:chOff x="0" y="0"/>
            <a:chExt cx="9955835" cy="8848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55835" cy="8848698"/>
            </a:xfrm>
            <a:custGeom>
              <a:avLst/>
              <a:gdLst/>
              <a:ahLst/>
              <a:cxnLst/>
              <a:rect l="l" t="t" r="r" b="b"/>
              <a:pathLst>
                <a:path w="9955835" h="8848698">
                  <a:moveTo>
                    <a:pt x="965103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43898"/>
                  </a:lnTo>
                  <a:cubicBezTo>
                    <a:pt x="0" y="8712808"/>
                    <a:pt x="135890" y="8848698"/>
                    <a:pt x="304800" y="8848698"/>
                  </a:cubicBezTo>
                  <a:lnTo>
                    <a:pt x="9651035" y="8848698"/>
                  </a:lnTo>
                  <a:cubicBezTo>
                    <a:pt x="9819945" y="8848698"/>
                    <a:pt x="9955835" y="8712808"/>
                    <a:pt x="9955835" y="8543898"/>
                  </a:cubicBezTo>
                  <a:lnTo>
                    <a:pt x="9955835" y="304800"/>
                  </a:lnTo>
                  <a:cubicBezTo>
                    <a:pt x="9955835" y="135890"/>
                    <a:pt x="9819945" y="0"/>
                    <a:pt x="9651035" y="0"/>
                  </a:cubicBezTo>
                  <a:close/>
                </a:path>
              </a:pathLst>
            </a:custGeom>
            <a:solidFill>
              <a:srgbClr val="F1D1C7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68775">
            <a:off x="-1668483" y="-2847794"/>
            <a:ext cx="5248259" cy="569559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08514" y="8451040"/>
            <a:ext cx="2281153" cy="35449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097886">
            <a:off x="14678243" y="8253015"/>
            <a:ext cx="5162115" cy="4303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0112EE-BA24-48AC-BA7B-3EFF0F9880E9}"/>
              </a:ext>
            </a:extLst>
          </p:cNvPr>
          <p:cNvSpPr txBox="1"/>
          <p:nvPr/>
        </p:nvSpPr>
        <p:spPr>
          <a:xfrm>
            <a:off x="4303989" y="274256"/>
            <a:ext cx="6431925" cy="310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SOLUTIONS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A301C-A310-42DF-BFF7-39914EA82781}"/>
              </a:ext>
            </a:extLst>
          </p:cNvPr>
          <p:cNvSpPr txBox="1"/>
          <p:nvPr/>
        </p:nvSpPr>
        <p:spPr>
          <a:xfrm>
            <a:off x="1655370" y="2952285"/>
            <a:ext cx="9817542" cy="5910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cs typeface="Times New Roman" panose="02020603050405020304" pitchFamily="18" charset="0"/>
              </a:rPr>
              <a:t>Developing an automated hotel management system instead of manual system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>
              <a:cs typeface="Times New Roman" panose="02020603050405020304" pitchFamily="18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Maintaining databases to store data and keep updated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>
              <a:cs typeface="Times New Roman" panose="02020603050405020304" pitchFamily="18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cs typeface="Times New Roman" panose="02020603050405020304" pitchFamily="18" charset="0"/>
              </a:rPr>
              <a:t>Doing all the calculations and analysis from the system</a:t>
            </a:r>
          </a:p>
          <a:p>
            <a:pPr marL="57150" lvl="0">
              <a:lnSpc>
                <a:spcPct val="90000"/>
              </a:lnSpc>
              <a:spcAft>
                <a:spcPts val="600"/>
              </a:spcAft>
            </a:pPr>
            <a:endParaRPr lang="en-US" sz="4800" dirty="0">
              <a:cs typeface="Times New Roman" panose="02020603050405020304" pitchFamily="18" charset="0"/>
            </a:endParaRP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cs typeface="Times New Roman" panose="02020603050405020304" pitchFamily="18" charset="0"/>
              </a:rPr>
              <a:t>Providing user friendly platform to connect with the customers</a:t>
            </a:r>
          </a:p>
          <a:p>
            <a:pPr marL="28575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18F3E4-FB6F-4BC5-9D73-3CAD4A2DD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6650" y="1827006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805256" y="-3064151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782800" y="8135891"/>
            <a:ext cx="2567425" cy="3955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F159D-B776-42A6-834A-EDCA1D8DF70F}"/>
              </a:ext>
            </a:extLst>
          </p:cNvPr>
          <p:cNvSpPr txBox="1"/>
          <p:nvPr/>
        </p:nvSpPr>
        <p:spPr>
          <a:xfrm>
            <a:off x="1371600" y="2528463"/>
            <a:ext cx="10421696" cy="6278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Increase the reliability and the productivity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Task completion time will be reduced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Can significantly enhance the customer satisfaction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Can obtain a competitive advantage over rivals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4400" dirty="0">
                <a:latin typeface="Calibri" panose="020F0502020204030204" pitchFamily="34" charset="0"/>
                <a:cs typeface="Calibri" panose="020F0502020204030204" pitchFamily="34" charset="0"/>
              </a:rPr>
              <a:t>Easy to access the system from anywhere through any device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2AD74626-E768-4DA7-A4E0-88BDD500D6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" b="3065"/>
          <a:stretch/>
        </p:blipFill>
        <p:spPr>
          <a:xfrm>
            <a:off x="11538610" y="1802866"/>
            <a:ext cx="5425410" cy="52592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ED2E9-AFDB-4AC5-8B1D-33A918B31E4C}"/>
              </a:ext>
            </a:extLst>
          </p:cNvPr>
          <p:cNvSpPr txBox="1"/>
          <p:nvPr/>
        </p:nvSpPr>
        <p:spPr>
          <a:xfrm>
            <a:off x="4765100" y="812976"/>
            <a:ext cx="613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BENIFITS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2124911" y="-4354935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569547" y="9898168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900271">
            <a:off x="16875956" y="-2386709"/>
            <a:ext cx="2567425" cy="3955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ED2E9-AFDB-4AC5-8B1D-33A918B31E4C}"/>
              </a:ext>
            </a:extLst>
          </p:cNvPr>
          <p:cNvSpPr txBox="1"/>
          <p:nvPr/>
        </p:nvSpPr>
        <p:spPr>
          <a:xfrm>
            <a:off x="5105400" y="-18506"/>
            <a:ext cx="954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SYSTEM OVERVIEW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B90370B-83B1-48BC-BC1F-8444FF09C9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70" y="2467744"/>
            <a:ext cx="1517151" cy="1432520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79860647-BCA6-4A1B-B143-F37337492E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183" y="2408359"/>
            <a:ext cx="1078315" cy="1483187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04C641A-A51F-45AC-9346-69B5D7855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861" y="1901167"/>
            <a:ext cx="1623755" cy="16237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137E28-A1D7-4CFF-B091-2B796D7F9D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03" y="5433701"/>
            <a:ext cx="1874085" cy="1874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15BC76-76C7-4884-ABB6-8A767D130AFE}"/>
              </a:ext>
            </a:extLst>
          </p:cNvPr>
          <p:cNvSpPr txBox="1"/>
          <p:nvPr/>
        </p:nvSpPr>
        <p:spPr>
          <a:xfrm>
            <a:off x="15497271" y="3554288"/>
            <a:ext cx="416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Web Server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D134B-EFDB-4DD5-AD50-662D79E5F87C}"/>
              </a:ext>
            </a:extLst>
          </p:cNvPr>
          <p:cNvSpPr txBox="1"/>
          <p:nvPr/>
        </p:nvSpPr>
        <p:spPr>
          <a:xfrm>
            <a:off x="8617670" y="4896110"/>
            <a:ext cx="389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Application  Server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042EE8-99A1-4E38-B291-BE025459123C}"/>
              </a:ext>
            </a:extLst>
          </p:cNvPr>
          <p:cNvCxnSpPr>
            <a:cxnSpLocks/>
          </p:cNvCxnSpPr>
          <p:nvPr/>
        </p:nvCxnSpPr>
        <p:spPr>
          <a:xfrm flipH="1">
            <a:off x="8212490" y="6498075"/>
            <a:ext cx="1951635" cy="6168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E1AB65-8E58-4756-B203-FC282A3BEDB6}"/>
              </a:ext>
            </a:extLst>
          </p:cNvPr>
          <p:cNvCxnSpPr>
            <a:cxnSpLocks/>
          </p:cNvCxnSpPr>
          <p:nvPr/>
        </p:nvCxnSpPr>
        <p:spPr>
          <a:xfrm flipV="1">
            <a:off x="8050967" y="6216833"/>
            <a:ext cx="2197025" cy="680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F3527B45-2DF0-469B-9BE0-EBA1D987017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92" y="8236376"/>
            <a:ext cx="1420776" cy="133958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4D2E478-DCD4-4CBB-93DF-C5C15410E154}"/>
              </a:ext>
            </a:extLst>
          </p:cNvPr>
          <p:cNvSpPr txBox="1"/>
          <p:nvPr/>
        </p:nvSpPr>
        <p:spPr>
          <a:xfrm>
            <a:off x="4861782" y="7372317"/>
            <a:ext cx="246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Customer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D9F276-0A96-4789-9041-0B1A53DB6676}"/>
              </a:ext>
            </a:extLst>
          </p:cNvPr>
          <p:cNvSpPr txBox="1"/>
          <p:nvPr/>
        </p:nvSpPr>
        <p:spPr>
          <a:xfrm>
            <a:off x="9900826" y="9530805"/>
            <a:ext cx="260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Employee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CD2BC0-63E0-430C-AA74-1BD7940E9FEE}"/>
              </a:ext>
            </a:extLst>
          </p:cNvPr>
          <p:cNvSpPr txBox="1"/>
          <p:nvPr/>
        </p:nvSpPr>
        <p:spPr>
          <a:xfrm>
            <a:off x="4642955" y="8661529"/>
            <a:ext cx="246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Reservation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5A32ED9-3BB1-46EE-837E-375B805E351B}"/>
              </a:ext>
            </a:extLst>
          </p:cNvPr>
          <p:cNvCxnSpPr>
            <a:cxnSpLocks/>
          </p:cNvCxnSpPr>
          <p:nvPr/>
        </p:nvCxnSpPr>
        <p:spPr>
          <a:xfrm flipV="1">
            <a:off x="5724408" y="2890893"/>
            <a:ext cx="2006418" cy="3562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8" name="Picture 247" descr="UK Supplier Management Software | Khaos Control">
            <a:extLst>
              <a:ext uri="{FF2B5EF4-FFF2-40B4-BE49-F238E27FC236}">
                <a16:creationId xmlns:a16="http://schemas.microsoft.com/office/drawing/2014/main" id="{EFE7D9F0-7169-4D74-9A35-DE74BA4EEE1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0" y="3368325"/>
            <a:ext cx="1958825" cy="12973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</p:pic>
      <p:sp>
        <p:nvSpPr>
          <p:cNvPr id="231" name="TextBox 30">
            <a:extLst>
              <a:ext uri="{FF2B5EF4-FFF2-40B4-BE49-F238E27FC236}">
                <a16:creationId xmlns:a16="http://schemas.microsoft.com/office/drawing/2014/main" id="{76B6ABFB-8048-41E1-9D2F-A14523705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524" y="4742221"/>
            <a:ext cx="15463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Suppliers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08" name="Picture 1">
            <a:extLst>
              <a:ext uri="{FF2B5EF4-FFF2-40B4-BE49-F238E27FC236}">
                <a16:creationId xmlns:a16="http://schemas.microsoft.com/office/drawing/2014/main" id="{48F3563C-8D2D-468D-BFA6-E5A4F6B3D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16" y="5199161"/>
            <a:ext cx="2144989" cy="16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7" name="Picture 24">
            <a:extLst>
              <a:ext uri="{FF2B5EF4-FFF2-40B4-BE49-F238E27FC236}">
                <a16:creationId xmlns:a16="http://schemas.microsoft.com/office/drawing/2014/main" id="{6AD90DF3-06CC-4C00-9140-CEA29C50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" y="1519409"/>
            <a:ext cx="1884439" cy="164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25">
            <a:extLst>
              <a:ext uri="{FF2B5EF4-FFF2-40B4-BE49-F238E27FC236}">
                <a16:creationId xmlns:a16="http://schemas.microsoft.com/office/drawing/2014/main" id="{6781CDA7-3084-4516-A5E6-D15763AB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482" y="5112248"/>
            <a:ext cx="2437934" cy="18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252" descr="Ffffff Icons – Free Vector Download, PNG, SVG, GIF">
            <a:extLst>
              <a:ext uri="{FF2B5EF4-FFF2-40B4-BE49-F238E27FC236}">
                <a16:creationId xmlns:a16="http://schemas.microsoft.com/office/drawing/2014/main" id="{02063B43-B17E-4E55-9388-AB448265A271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641" y="2476850"/>
            <a:ext cx="1578868" cy="148923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</p:pic>
      <p:pic>
        <p:nvPicPr>
          <p:cNvPr id="254" name="Graphic 39" descr="Arrow Clockwise curve">
            <a:extLst>
              <a:ext uri="{FF2B5EF4-FFF2-40B4-BE49-F238E27FC236}">
                <a16:creationId xmlns:a16="http://schemas.microsoft.com/office/drawing/2014/main" id="{BF3DCED2-76EC-4A16-B93B-F0A0C5DC8288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419729">
            <a:off x="2277849" y="1895214"/>
            <a:ext cx="914400" cy="914400"/>
          </a:xfrm>
          <a:prstGeom prst="rect">
            <a:avLst/>
          </a:prstGeom>
        </p:spPr>
      </p:pic>
      <p:pic>
        <p:nvPicPr>
          <p:cNvPr id="255" name="Graphic 40" descr="Arrow Clockwise curve">
            <a:extLst>
              <a:ext uri="{FF2B5EF4-FFF2-40B4-BE49-F238E27FC236}">
                <a16:creationId xmlns:a16="http://schemas.microsoft.com/office/drawing/2014/main" id="{BF0CA018-63DD-4E3B-8B2B-519FE20EE81F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3556078">
            <a:off x="2935551" y="4165134"/>
            <a:ext cx="914400" cy="914400"/>
          </a:xfrm>
          <a:prstGeom prst="rect">
            <a:avLst/>
          </a:prstGeom>
        </p:spPr>
      </p:pic>
      <p:pic>
        <p:nvPicPr>
          <p:cNvPr id="256" name="Graphic 42" descr="Arrow Clockwise curve">
            <a:extLst>
              <a:ext uri="{FF2B5EF4-FFF2-40B4-BE49-F238E27FC236}">
                <a16:creationId xmlns:a16="http://schemas.microsoft.com/office/drawing/2014/main" id="{3EF3894E-0DED-40A4-B347-0B4C08091EFE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308459">
            <a:off x="4198397" y="4247819"/>
            <a:ext cx="914400" cy="914400"/>
          </a:xfrm>
          <a:prstGeom prst="rect">
            <a:avLst/>
          </a:prstGeom>
        </p:spPr>
      </p:pic>
      <p:pic>
        <p:nvPicPr>
          <p:cNvPr id="257" name="Graphic 44" descr="Arrow Clockwise curve">
            <a:extLst>
              <a:ext uri="{FF2B5EF4-FFF2-40B4-BE49-F238E27FC236}">
                <a16:creationId xmlns:a16="http://schemas.microsoft.com/office/drawing/2014/main" id="{BA6EAC4D-3D94-410C-9DA3-38CF2F5406EC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075595">
            <a:off x="2337500" y="3146930"/>
            <a:ext cx="914400" cy="914400"/>
          </a:xfrm>
          <a:prstGeom prst="rect">
            <a:avLst/>
          </a:prstGeom>
        </p:spPr>
      </p:pic>
      <p:sp>
        <p:nvSpPr>
          <p:cNvPr id="232" name="Text Box 51">
            <a:extLst>
              <a:ext uri="{FF2B5EF4-FFF2-40B4-BE49-F238E27FC236}">
                <a16:creationId xmlns:a16="http://schemas.microsoft.com/office/drawing/2014/main" id="{F750A435-34BA-4FA9-B497-E4A02A5AD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944" y="2428141"/>
            <a:ext cx="1085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3" name="Rectangle 62">
            <a:extLst>
              <a:ext uri="{FF2B5EF4-FFF2-40B4-BE49-F238E27FC236}">
                <a16:creationId xmlns:a16="http://schemas.microsoft.com/office/drawing/2014/main" id="{26BB1972-C67E-4ACD-8282-AEB2715D0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992" y="1326388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5" name="Rectangle 64">
            <a:extLst>
              <a:ext uri="{FF2B5EF4-FFF2-40B4-BE49-F238E27FC236}">
                <a16:creationId xmlns:a16="http://schemas.microsoft.com/office/drawing/2014/main" id="{7D37E705-5D31-49DD-95D4-3624455B6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759" y="4082338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F5496"/>
                </a:solidFill>
                <a:effectLst/>
                <a:ea typeface="Calibri" panose="020F0502020204030204" pitchFamily="34" charset="0"/>
              </a:rPr>
              <a:t>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18DCC36-0ADB-467D-9070-7699CB85215D}"/>
              </a:ext>
            </a:extLst>
          </p:cNvPr>
          <p:cNvCxnSpPr>
            <a:cxnSpLocks/>
          </p:cNvCxnSpPr>
          <p:nvPr/>
        </p:nvCxnSpPr>
        <p:spPr>
          <a:xfrm flipH="1">
            <a:off x="5798788" y="3217554"/>
            <a:ext cx="1932038" cy="34448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B699932-A00B-44A2-9A46-A013C8D9A040}"/>
              </a:ext>
            </a:extLst>
          </p:cNvPr>
          <p:cNvCxnSpPr>
            <a:cxnSpLocks/>
          </p:cNvCxnSpPr>
          <p:nvPr/>
        </p:nvCxnSpPr>
        <p:spPr>
          <a:xfrm>
            <a:off x="11600189" y="2669577"/>
            <a:ext cx="214756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EB5249E-ACCF-4E25-AC79-8997DF87EF47}"/>
              </a:ext>
            </a:extLst>
          </p:cNvPr>
          <p:cNvCxnSpPr>
            <a:cxnSpLocks/>
          </p:cNvCxnSpPr>
          <p:nvPr/>
        </p:nvCxnSpPr>
        <p:spPr>
          <a:xfrm flipH="1">
            <a:off x="11578816" y="3044169"/>
            <a:ext cx="216893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75" name="Picture 274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C7068F9E-5CC3-4E8F-8420-81871D3E00F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1" y="8067076"/>
            <a:ext cx="1420776" cy="1339587"/>
          </a:xfrm>
          <a:prstGeom prst="rect">
            <a:avLst/>
          </a:prstGeom>
        </p:spPr>
      </p:pic>
      <p:pic>
        <p:nvPicPr>
          <p:cNvPr id="276" name="Picture 275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11A7741C-3128-43A1-A755-6F6F96EC21E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43" y="8280513"/>
            <a:ext cx="1420776" cy="1339587"/>
          </a:xfrm>
          <a:prstGeom prst="rect">
            <a:avLst/>
          </a:prstGeom>
        </p:spPr>
      </p:pic>
      <p:pic>
        <p:nvPicPr>
          <p:cNvPr id="277" name="Picture 276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20B7112D-92C4-4E32-A1F6-EAD3D5CFF7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21" y="6625825"/>
            <a:ext cx="1420776" cy="1339587"/>
          </a:xfrm>
          <a:prstGeom prst="rect">
            <a:avLst/>
          </a:prstGeom>
        </p:spPr>
      </p:pic>
      <p:pic>
        <p:nvPicPr>
          <p:cNvPr id="278" name="Picture 277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A6825E7E-9ECF-4C2A-9B14-7956AA9FF5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15" y="6208406"/>
            <a:ext cx="1420776" cy="1339587"/>
          </a:xfrm>
          <a:prstGeom prst="rect">
            <a:avLst/>
          </a:prstGeom>
        </p:spPr>
      </p:pic>
      <p:pic>
        <p:nvPicPr>
          <p:cNvPr id="279" name="Picture 278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E2AA9467-6B0C-4248-8A34-508DEEEDC5F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79" y="8290818"/>
            <a:ext cx="1420776" cy="1339587"/>
          </a:xfrm>
          <a:prstGeom prst="rect">
            <a:avLst/>
          </a:prstGeom>
        </p:spPr>
      </p:pic>
      <p:pic>
        <p:nvPicPr>
          <p:cNvPr id="280" name="Picture 279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4F4031E6-F562-4ADE-983F-A943865ACC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894" y="8091136"/>
            <a:ext cx="1420776" cy="1339587"/>
          </a:xfrm>
          <a:prstGeom prst="rect">
            <a:avLst/>
          </a:prstGeom>
        </p:spPr>
      </p:pic>
      <p:pic>
        <p:nvPicPr>
          <p:cNvPr id="281" name="Picture 280" descr="A picture containing bottle, table&#10;&#10;Description automatically generated">
            <a:extLst>
              <a:ext uri="{FF2B5EF4-FFF2-40B4-BE49-F238E27FC236}">
                <a16:creationId xmlns:a16="http://schemas.microsoft.com/office/drawing/2014/main" id="{DC3E8FE2-B247-4AD7-BDDE-001F30F507B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772" y="7700471"/>
            <a:ext cx="1420776" cy="1339587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E40715A-5875-47B4-ADD9-5703BD083BE7}"/>
              </a:ext>
            </a:extLst>
          </p:cNvPr>
          <p:cNvSpPr txBox="1"/>
          <p:nvPr/>
        </p:nvSpPr>
        <p:spPr>
          <a:xfrm>
            <a:off x="16025884" y="7104146"/>
            <a:ext cx="246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Feedback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2C05E41-C1BE-4D35-9E03-B5F9427C34AC}"/>
              </a:ext>
            </a:extLst>
          </p:cNvPr>
          <p:cNvSpPr txBox="1"/>
          <p:nvPr/>
        </p:nvSpPr>
        <p:spPr>
          <a:xfrm>
            <a:off x="12465283" y="9575963"/>
            <a:ext cx="246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Supplier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4BEABC3-4EA7-48EA-9604-D5978246DE69}"/>
              </a:ext>
            </a:extLst>
          </p:cNvPr>
          <p:cNvSpPr txBox="1"/>
          <p:nvPr/>
        </p:nvSpPr>
        <p:spPr>
          <a:xfrm>
            <a:off x="14499218" y="9526385"/>
            <a:ext cx="246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Restaurant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1DBD8230-30CF-45F5-B31D-50A6CE8AB5FF}"/>
              </a:ext>
            </a:extLst>
          </p:cNvPr>
          <p:cNvSpPr txBox="1"/>
          <p:nvPr/>
        </p:nvSpPr>
        <p:spPr>
          <a:xfrm>
            <a:off x="16207146" y="8950306"/>
            <a:ext cx="246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Finance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B24D40E-17BD-4984-B9D5-286A48462756}"/>
              </a:ext>
            </a:extLst>
          </p:cNvPr>
          <p:cNvSpPr txBox="1"/>
          <p:nvPr/>
        </p:nvSpPr>
        <p:spPr>
          <a:xfrm>
            <a:off x="7107658" y="9667336"/>
            <a:ext cx="246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Extra-facility DB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EA949D80-A86E-451D-94B1-B47F8C8FD35A}"/>
              </a:ext>
            </a:extLst>
          </p:cNvPr>
          <p:cNvCxnSpPr>
            <a:cxnSpLocks/>
          </p:cNvCxnSpPr>
          <p:nvPr/>
        </p:nvCxnSpPr>
        <p:spPr>
          <a:xfrm flipH="1">
            <a:off x="8139998" y="6912950"/>
            <a:ext cx="2283922" cy="1278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2275891-4E8F-493A-A2A0-E1A8F87AED97}"/>
              </a:ext>
            </a:extLst>
          </p:cNvPr>
          <p:cNvCxnSpPr>
            <a:cxnSpLocks/>
          </p:cNvCxnSpPr>
          <p:nvPr/>
        </p:nvCxnSpPr>
        <p:spPr>
          <a:xfrm>
            <a:off x="12929088" y="6923314"/>
            <a:ext cx="2694558" cy="10537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C3C6589E-71A9-4CD9-81E2-98B31D190657}"/>
              </a:ext>
            </a:extLst>
          </p:cNvPr>
          <p:cNvCxnSpPr>
            <a:cxnSpLocks/>
          </p:cNvCxnSpPr>
          <p:nvPr/>
        </p:nvCxnSpPr>
        <p:spPr>
          <a:xfrm>
            <a:off x="12504801" y="7352434"/>
            <a:ext cx="1619748" cy="1017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E4CE9A05-69C4-4515-9070-7850BFCC2438}"/>
              </a:ext>
            </a:extLst>
          </p:cNvPr>
          <p:cNvCxnSpPr>
            <a:cxnSpLocks/>
          </p:cNvCxnSpPr>
          <p:nvPr/>
        </p:nvCxnSpPr>
        <p:spPr>
          <a:xfrm flipH="1">
            <a:off x="9238250" y="7362607"/>
            <a:ext cx="1426501" cy="1026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86D22D38-218C-42FD-85E2-8AD1A42F3F52}"/>
              </a:ext>
            </a:extLst>
          </p:cNvPr>
          <p:cNvCxnSpPr>
            <a:cxnSpLocks/>
          </p:cNvCxnSpPr>
          <p:nvPr/>
        </p:nvCxnSpPr>
        <p:spPr>
          <a:xfrm flipH="1">
            <a:off x="10667180" y="7537075"/>
            <a:ext cx="487586" cy="889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ADF19BC-95F1-4398-80BD-5FF887F6B032}"/>
              </a:ext>
            </a:extLst>
          </p:cNvPr>
          <p:cNvCxnSpPr>
            <a:cxnSpLocks/>
          </p:cNvCxnSpPr>
          <p:nvPr/>
        </p:nvCxnSpPr>
        <p:spPr>
          <a:xfrm>
            <a:off x="11871146" y="7603149"/>
            <a:ext cx="258597" cy="846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CE28C63F-6F6D-44BA-8472-AAB408BA6E64}"/>
              </a:ext>
            </a:extLst>
          </p:cNvPr>
          <p:cNvCxnSpPr>
            <a:cxnSpLocks/>
          </p:cNvCxnSpPr>
          <p:nvPr/>
        </p:nvCxnSpPr>
        <p:spPr>
          <a:xfrm>
            <a:off x="13066655" y="6322047"/>
            <a:ext cx="1942950" cy="2486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F9B8683-CB7C-4615-A5CA-CBB715EDF57A}"/>
              </a:ext>
            </a:extLst>
          </p:cNvPr>
          <p:cNvCxnSpPr>
            <a:cxnSpLocks/>
          </p:cNvCxnSpPr>
          <p:nvPr/>
        </p:nvCxnSpPr>
        <p:spPr>
          <a:xfrm flipV="1">
            <a:off x="8080952" y="6715392"/>
            <a:ext cx="2290917" cy="1242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AA511F18-DA1E-4453-9F9D-2E0BC7B184B5}"/>
              </a:ext>
            </a:extLst>
          </p:cNvPr>
          <p:cNvCxnSpPr>
            <a:cxnSpLocks/>
          </p:cNvCxnSpPr>
          <p:nvPr/>
        </p:nvCxnSpPr>
        <p:spPr>
          <a:xfrm flipV="1">
            <a:off x="9111485" y="7169388"/>
            <a:ext cx="1482180" cy="1044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58CADB43-D1A0-42E9-AEC3-9D6E20F43E47}"/>
              </a:ext>
            </a:extLst>
          </p:cNvPr>
          <p:cNvCxnSpPr>
            <a:cxnSpLocks/>
          </p:cNvCxnSpPr>
          <p:nvPr/>
        </p:nvCxnSpPr>
        <p:spPr>
          <a:xfrm flipV="1">
            <a:off x="10494919" y="7477770"/>
            <a:ext cx="485949" cy="844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4CB11D9C-4B94-463B-B9E0-57F8DAC26511}"/>
              </a:ext>
            </a:extLst>
          </p:cNvPr>
          <p:cNvCxnSpPr>
            <a:cxnSpLocks/>
          </p:cNvCxnSpPr>
          <p:nvPr/>
        </p:nvCxnSpPr>
        <p:spPr>
          <a:xfrm flipH="1" flipV="1">
            <a:off x="11679044" y="7603149"/>
            <a:ext cx="252715" cy="8852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0E92B3F6-9F1A-4BFD-A7D2-0A0ECEA905EB}"/>
              </a:ext>
            </a:extLst>
          </p:cNvPr>
          <p:cNvCxnSpPr>
            <a:cxnSpLocks/>
          </p:cNvCxnSpPr>
          <p:nvPr/>
        </p:nvCxnSpPr>
        <p:spPr>
          <a:xfrm flipH="1" flipV="1">
            <a:off x="12361674" y="7507420"/>
            <a:ext cx="1608041" cy="1040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D5E31765-B588-4572-B249-078C99F83C26}"/>
              </a:ext>
            </a:extLst>
          </p:cNvPr>
          <p:cNvCxnSpPr>
            <a:cxnSpLocks/>
          </p:cNvCxnSpPr>
          <p:nvPr/>
        </p:nvCxnSpPr>
        <p:spPr>
          <a:xfrm flipH="1" flipV="1">
            <a:off x="12856595" y="7090356"/>
            <a:ext cx="2554724" cy="1021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B5C1F96A-8BA5-4C1F-AF6B-5044A146BF86}"/>
              </a:ext>
            </a:extLst>
          </p:cNvPr>
          <p:cNvCxnSpPr>
            <a:cxnSpLocks/>
          </p:cNvCxnSpPr>
          <p:nvPr/>
        </p:nvCxnSpPr>
        <p:spPr>
          <a:xfrm flipH="1" flipV="1">
            <a:off x="12965971" y="6550344"/>
            <a:ext cx="1966565" cy="259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2B731E8E-D2FE-44F1-86E7-744270C313D0}"/>
              </a:ext>
            </a:extLst>
          </p:cNvPr>
          <p:cNvCxnSpPr>
            <a:cxnSpLocks/>
          </p:cNvCxnSpPr>
          <p:nvPr/>
        </p:nvCxnSpPr>
        <p:spPr>
          <a:xfrm flipH="1">
            <a:off x="12904790" y="4165700"/>
            <a:ext cx="1588236" cy="13371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B4E33563-EBD0-4B39-87D9-E9C57B6B3597}"/>
              </a:ext>
            </a:extLst>
          </p:cNvPr>
          <p:cNvCxnSpPr>
            <a:cxnSpLocks/>
          </p:cNvCxnSpPr>
          <p:nvPr/>
        </p:nvCxnSpPr>
        <p:spPr>
          <a:xfrm flipV="1">
            <a:off x="12548967" y="3891636"/>
            <a:ext cx="1702805" cy="142561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8" name="TextBox 357">
            <a:extLst>
              <a:ext uri="{FF2B5EF4-FFF2-40B4-BE49-F238E27FC236}">
                <a16:creationId xmlns:a16="http://schemas.microsoft.com/office/drawing/2014/main" id="{F90F8B3D-94C9-4E0B-BBEB-7DE8F23F20DA}"/>
              </a:ext>
            </a:extLst>
          </p:cNvPr>
          <p:cNvSpPr txBox="1"/>
          <p:nvPr/>
        </p:nvSpPr>
        <p:spPr>
          <a:xfrm>
            <a:off x="8296670" y="1698173"/>
            <a:ext cx="389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User Interface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CA4125B-2E80-4A5D-8C4E-D63522C37385}"/>
              </a:ext>
            </a:extLst>
          </p:cNvPr>
          <p:cNvSpPr/>
          <p:nvPr/>
        </p:nvSpPr>
        <p:spPr>
          <a:xfrm>
            <a:off x="137959" y="1326388"/>
            <a:ext cx="17942660" cy="880261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9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0150" y="1183538"/>
            <a:ext cx="16497300" cy="8644777"/>
            <a:chOff x="0" y="0"/>
            <a:chExt cx="17532556" cy="888974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2581504" y="-3470572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981200" y="9248300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09842" y="8658815"/>
            <a:ext cx="2567425" cy="3955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7ED2E9-AFDB-4AC5-8B1D-33A918B31E4C}"/>
              </a:ext>
            </a:extLst>
          </p:cNvPr>
          <p:cNvSpPr txBox="1"/>
          <p:nvPr/>
        </p:nvSpPr>
        <p:spPr>
          <a:xfrm>
            <a:off x="4478049" y="490251"/>
            <a:ext cx="613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63CA0-4EF0-4AB1-96D9-B78B3ACE2C3C}"/>
              </a:ext>
            </a:extLst>
          </p:cNvPr>
          <p:cNvSpPr txBox="1"/>
          <p:nvPr/>
        </p:nvSpPr>
        <p:spPr>
          <a:xfrm>
            <a:off x="2971800" y="1228300"/>
            <a:ext cx="10363200" cy="8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600" b="1" dirty="0">
              <a:latin typeface="+mj-lt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Reservation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Restaurant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Employee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Feedback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Financial management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Supplier management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Extra-facility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0" dirty="0">
                <a:cs typeface="Times New Roman" panose="02020603050405020304" pitchFamily="18" charset="0"/>
              </a:rPr>
              <a:t>Customer management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0" dirty="0"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1026" name="Picture 2" descr="Best and Worst Hotel Booking Sites for 2021">
            <a:extLst>
              <a:ext uri="{FF2B5EF4-FFF2-40B4-BE49-F238E27FC236}">
                <a16:creationId xmlns:a16="http://schemas.microsoft.com/office/drawing/2014/main" id="{18E52C17-081C-41AC-8C4E-938005CF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247900"/>
            <a:ext cx="8077200" cy="64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4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031" y="1098922"/>
            <a:ext cx="16878300" cy="8229600"/>
            <a:chOff x="0" y="0"/>
            <a:chExt cx="17532556" cy="8889747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2556" cy="8889747"/>
            </a:xfrm>
            <a:custGeom>
              <a:avLst/>
              <a:gdLst/>
              <a:ahLst/>
              <a:cxnLst/>
              <a:rect l="l" t="t" r="r" b="b"/>
              <a:pathLst>
                <a:path w="17532556" h="8889747">
                  <a:moveTo>
                    <a:pt x="172277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584947"/>
                  </a:lnTo>
                  <a:cubicBezTo>
                    <a:pt x="0" y="8753857"/>
                    <a:pt x="135890" y="8889747"/>
                    <a:pt x="304800" y="8889747"/>
                  </a:cubicBezTo>
                  <a:lnTo>
                    <a:pt x="17227756" y="8889747"/>
                  </a:lnTo>
                  <a:cubicBezTo>
                    <a:pt x="17396667" y="8889747"/>
                    <a:pt x="17532556" y="8753857"/>
                    <a:pt x="17532556" y="8584947"/>
                  </a:cubicBezTo>
                  <a:lnTo>
                    <a:pt x="17532556" y="304800"/>
                  </a:lnTo>
                  <a:cubicBezTo>
                    <a:pt x="17532556" y="135890"/>
                    <a:pt x="17396667" y="0"/>
                    <a:pt x="17227756" y="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83644">
            <a:off x="-1023930" y="-3013373"/>
            <a:ext cx="5248259" cy="569559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98397" y="8951543"/>
            <a:ext cx="3472856" cy="20773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39000" y="8502437"/>
            <a:ext cx="2567425" cy="3955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D4A60-B237-4F92-A9F0-57A11FBE0271}"/>
              </a:ext>
            </a:extLst>
          </p:cNvPr>
          <p:cNvSpPr txBox="1"/>
          <p:nvPr/>
        </p:nvSpPr>
        <p:spPr>
          <a:xfrm>
            <a:off x="11430000" y="4770128"/>
            <a:ext cx="8373765" cy="3605736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RESERVATION </a:t>
            </a:r>
          </a:p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7200" b="1" dirty="0"/>
              <a:t>MANAGEMENT</a:t>
            </a:r>
          </a:p>
        </p:txBody>
      </p: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E448289C-BE98-4DB2-8CE2-B93A9D7C5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270619"/>
            <a:ext cx="10172085" cy="62049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9664A2-D2C1-4C1E-B8FD-56DBDC3916EC}"/>
              </a:ext>
            </a:extLst>
          </p:cNvPr>
          <p:cNvSpPr txBox="1"/>
          <p:nvPr/>
        </p:nvSpPr>
        <p:spPr>
          <a:xfrm>
            <a:off x="13166777" y="1485900"/>
            <a:ext cx="6948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IT20640170</a:t>
            </a:r>
          </a:p>
          <a:p>
            <a:r>
              <a:rPr lang="en-US" sz="4000" dirty="0"/>
              <a:t>Thisaranga B.V.Y.L.</a:t>
            </a:r>
          </a:p>
        </p:txBody>
      </p:sp>
    </p:spTree>
    <p:extLst>
      <p:ext uri="{BB962C8B-B14F-4D97-AF65-F5344CB8AC3E}">
        <p14:creationId xmlns:p14="http://schemas.microsoft.com/office/powerpoint/2010/main" val="2867868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1371</Words>
  <Application>Microsoft Office PowerPoint</Application>
  <PresentationFormat>Custom</PresentationFormat>
  <Paragraphs>327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Sylfaen</vt:lpstr>
      <vt:lpstr>Wingdings</vt:lpstr>
      <vt:lpstr>DotumChe</vt:lpstr>
      <vt:lpstr>Helvetica</vt:lpstr>
      <vt:lpstr>Arial</vt:lpstr>
      <vt:lpstr>Times New Roman</vt:lpstr>
      <vt:lpstr>Gill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Yasiru Bellanavitana</dc:creator>
  <cp:lastModifiedBy>Thisaranga B.V.Y.L. it20640170</cp:lastModifiedBy>
  <cp:revision>56</cp:revision>
  <dcterms:created xsi:type="dcterms:W3CDTF">2006-08-16T00:00:00Z</dcterms:created>
  <dcterms:modified xsi:type="dcterms:W3CDTF">2022-02-27T17:10:51Z</dcterms:modified>
  <dc:identifier>DAE43wt74tw</dc:identifier>
</cp:coreProperties>
</file>